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315" r:id="rId2"/>
    <p:sldId id="539" r:id="rId3"/>
    <p:sldId id="482" r:id="rId4"/>
    <p:sldId id="540" r:id="rId5"/>
    <p:sldId id="541" r:id="rId6"/>
    <p:sldId id="542" r:id="rId7"/>
    <p:sldId id="543" r:id="rId8"/>
    <p:sldId id="544" r:id="rId9"/>
    <p:sldId id="546" r:id="rId10"/>
    <p:sldId id="545" r:id="rId11"/>
    <p:sldId id="547" r:id="rId12"/>
    <p:sldId id="549" r:id="rId13"/>
    <p:sldId id="550" r:id="rId14"/>
    <p:sldId id="548" r:id="rId15"/>
    <p:sldId id="572" r:id="rId16"/>
    <p:sldId id="573" r:id="rId17"/>
    <p:sldId id="574" r:id="rId18"/>
    <p:sldId id="575" r:id="rId19"/>
    <p:sldId id="576" r:id="rId20"/>
    <p:sldId id="577" r:id="rId21"/>
    <p:sldId id="552" r:id="rId22"/>
    <p:sldId id="554" r:id="rId23"/>
    <p:sldId id="553" r:id="rId24"/>
    <p:sldId id="555" r:id="rId25"/>
    <p:sldId id="556" r:id="rId26"/>
    <p:sldId id="557" r:id="rId27"/>
    <p:sldId id="558" r:id="rId28"/>
    <p:sldId id="559" r:id="rId29"/>
    <p:sldId id="560" r:id="rId30"/>
    <p:sldId id="561" r:id="rId31"/>
    <p:sldId id="562" r:id="rId32"/>
    <p:sldId id="563" r:id="rId33"/>
    <p:sldId id="564" r:id="rId34"/>
    <p:sldId id="565" r:id="rId35"/>
    <p:sldId id="566" r:id="rId36"/>
    <p:sldId id="567" r:id="rId37"/>
    <p:sldId id="578" r:id="rId38"/>
    <p:sldId id="568" r:id="rId39"/>
    <p:sldId id="570" r:id="rId40"/>
    <p:sldId id="571" r:id="rId41"/>
    <p:sldId id="569" r:id="rId42"/>
    <p:sldId id="582" r:id="rId43"/>
    <p:sldId id="583" r:id="rId44"/>
    <p:sldId id="579" r:id="rId45"/>
    <p:sldId id="584" r:id="rId46"/>
    <p:sldId id="580" r:id="rId47"/>
    <p:sldId id="585" r:id="rId48"/>
    <p:sldId id="586" r:id="rId49"/>
    <p:sldId id="587" r:id="rId50"/>
    <p:sldId id="588" r:id="rId51"/>
    <p:sldId id="589" r:id="rId52"/>
    <p:sldId id="590" r:id="rId53"/>
    <p:sldId id="592" r:id="rId54"/>
    <p:sldId id="537" r:id="rId55"/>
  </p:sldIdLst>
  <p:sldSz cx="12241213" cy="7200900"/>
  <p:notesSz cx="6858000" cy="9144000"/>
  <p:custDataLst>
    <p:tags r:id="rId57"/>
  </p:custDataLst>
  <p:defaultTextStyle>
    <a:defPPr>
      <a:defRPr lang="zh-CN"/>
    </a:defPPr>
    <a:lvl1pPr marL="0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21990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43982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865972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487964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09954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731945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353936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4975927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00AEEE"/>
    <a:srgbClr val="0303EB"/>
    <a:srgbClr val="080808"/>
    <a:srgbClr val="72CD4F"/>
    <a:srgbClr val="CCECFF"/>
    <a:srgbClr val="FFCC66"/>
    <a:srgbClr val="FFFFFF"/>
    <a:srgbClr val="01AEEE"/>
    <a:srgbClr val="FE9800"/>
    <a:srgbClr val="F3F3F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2DE63D5-997A-4646-A377-4702673A728D}" styleName="浅色样式 2 - 强调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浅色样式 3 - 强调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26" autoAdjust="0"/>
    <p:restoredTop sz="93890" autoAdjust="0"/>
  </p:normalViewPr>
  <p:slideViewPr>
    <p:cSldViewPr>
      <p:cViewPr varScale="1">
        <p:scale>
          <a:sx n="74" d="100"/>
          <a:sy n="74" d="100"/>
        </p:scale>
        <p:origin x="-90" y="-132"/>
      </p:cViewPr>
      <p:guideLst>
        <p:guide orient="horz" pos="2269"/>
        <p:guide pos="3856"/>
      </p:guideLst>
    </p:cSldViewPr>
  </p:slideViewPr>
  <p:outlineViewPr>
    <p:cViewPr>
      <p:scale>
        <a:sx n="33" d="100"/>
        <a:sy n="33" d="100"/>
      </p:scale>
      <p:origin x="0" y="-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89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gs" Target="tags/tag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1ED5F-AB97-47B5-9F7B-ACDF41A6E0FD}" type="datetimeFigureOut">
              <a:rPr lang="zh-CN" altLang="en-US" smtClean="0"/>
              <a:pPr/>
              <a:t>2019/11/24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514350" y="685800"/>
            <a:ext cx="58293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036312-6A05-4643-B813-780AEBCA544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317660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621990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243982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865972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487964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3109954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731945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353936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975927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514350" y="685800"/>
            <a:ext cx="58293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545392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514350" y="685800"/>
            <a:ext cx="58293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545392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514350" y="685800"/>
            <a:ext cx="58293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545392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514350" y="685800"/>
            <a:ext cx="58293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pPr/>
              <a:t>39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5453928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514350" y="685800"/>
            <a:ext cx="58293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pPr/>
              <a:t>54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715437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2019/11/24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 userDrawn="1"/>
        </p:nvCxnSpPr>
        <p:spPr>
          <a:xfrm>
            <a:off x="1011502" y="875557"/>
            <a:ext cx="1050740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 userDrawn="1"/>
        </p:nvGrpSpPr>
        <p:grpSpPr>
          <a:xfrm>
            <a:off x="336716" y="291205"/>
            <a:ext cx="578389" cy="587343"/>
            <a:chOff x="298460" y="987574"/>
            <a:chExt cx="288032" cy="279687"/>
          </a:xfrm>
        </p:grpSpPr>
        <p:sp>
          <p:nvSpPr>
            <p:cNvPr id="5" name="矩形 4"/>
            <p:cNvSpPr/>
            <p:nvPr/>
          </p:nvSpPr>
          <p:spPr>
            <a:xfrm>
              <a:off x="298460" y="987574"/>
              <a:ext cx="216024" cy="216024"/>
            </a:xfrm>
            <a:prstGeom prst="rect">
              <a:avLst/>
            </a:prstGeom>
            <a:noFill/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406472" y="1087241"/>
              <a:ext cx="180020" cy="18002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 userDrawn="1"/>
        </p:nvGrpSpPr>
        <p:grpSpPr>
          <a:xfrm>
            <a:off x="9344038" y="293364"/>
            <a:ext cx="439701" cy="459830"/>
            <a:chOff x="3543574" y="4265651"/>
            <a:chExt cx="414516" cy="414516"/>
          </a:xfrm>
        </p:grpSpPr>
        <p:sp>
          <p:nvSpPr>
            <p:cNvPr id="10" name="椭圆 9"/>
            <p:cNvSpPr/>
            <p:nvPr/>
          </p:nvSpPr>
          <p:spPr>
            <a:xfrm>
              <a:off x="3543574" y="4265651"/>
              <a:ext cx="414516" cy="414516"/>
            </a:xfrm>
            <a:prstGeom prst="ellipse">
              <a:avLst/>
            </a:prstGeom>
            <a:solidFill>
              <a:schemeClr val="accent1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3629640" y="4325788"/>
              <a:ext cx="259976" cy="261734"/>
              <a:chOff x="5042691" y="2273922"/>
              <a:chExt cx="702937" cy="707690"/>
            </a:xfrm>
            <a:solidFill>
              <a:schemeClr val="bg1"/>
            </a:solidFill>
          </p:grpSpPr>
          <p:sp>
            <p:nvSpPr>
              <p:cNvPr id="12" name="Freeform 12"/>
              <p:cNvSpPr>
                <a:spLocks/>
              </p:cNvSpPr>
              <p:nvPr/>
            </p:nvSpPr>
            <p:spPr bwMode="auto">
              <a:xfrm>
                <a:off x="5284806" y="2789968"/>
                <a:ext cx="460822" cy="191644"/>
              </a:xfrm>
              <a:custGeom>
                <a:avLst/>
                <a:gdLst>
                  <a:gd name="T0" fmla="*/ 25 w 533"/>
                  <a:gd name="T1" fmla="*/ 165 h 222"/>
                  <a:gd name="T2" fmla="*/ 158 w 533"/>
                  <a:gd name="T3" fmla="*/ 165 h 222"/>
                  <a:gd name="T4" fmla="*/ 158 w 533"/>
                  <a:gd name="T5" fmla="*/ 108 h 222"/>
                  <a:gd name="T6" fmla="*/ 184 w 533"/>
                  <a:gd name="T7" fmla="*/ 83 h 222"/>
                  <a:gd name="T8" fmla="*/ 317 w 533"/>
                  <a:gd name="T9" fmla="*/ 83 h 222"/>
                  <a:gd name="T10" fmla="*/ 317 w 533"/>
                  <a:gd name="T11" fmla="*/ 25 h 222"/>
                  <a:gd name="T12" fmla="*/ 343 w 533"/>
                  <a:gd name="T13" fmla="*/ 0 h 222"/>
                  <a:gd name="T14" fmla="*/ 533 w 533"/>
                  <a:gd name="T15" fmla="*/ 0 h 222"/>
                  <a:gd name="T16" fmla="*/ 533 w 533"/>
                  <a:gd name="T17" fmla="*/ 32 h 222"/>
                  <a:gd name="T18" fmla="*/ 508 w 533"/>
                  <a:gd name="T19" fmla="*/ 57 h 222"/>
                  <a:gd name="T20" fmla="*/ 375 w 533"/>
                  <a:gd name="T21" fmla="*/ 57 h 222"/>
                  <a:gd name="T22" fmla="*/ 375 w 533"/>
                  <a:gd name="T23" fmla="*/ 114 h 222"/>
                  <a:gd name="T24" fmla="*/ 349 w 533"/>
                  <a:gd name="T25" fmla="*/ 140 h 222"/>
                  <a:gd name="T26" fmla="*/ 216 w 533"/>
                  <a:gd name="T27" fmla="*/ 140 h 222"/>
                  <a:gd name="T28" fmla="*/ 216 w 533"/>
                  <a:gd name="T29" fmla="*/ 197 h 222"/>
                  <a:gd name="T30" fmla="*/ 190 w 533"/>
                  <a:gd name="T31" fmla="*/ 222 h 222"/>
                  <a:gd name="T32" fmla="*/ 0 w 533"/>
                  <a:gd name="T33" fmla="*/ 222 h 222"/>
                  <a:gd name="T34" fmla="*/ 0 w 533"/>
                  <a:gd name="T35" fmla="*/ 191 h 222"/>
                  <a:gd name="T36" fmla="*/ 25 w 533"/>
                  <a:gd name="T37" fmla="*/ 165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3" h="222">
                    <a:moveTo>
                      <a:pt x="25" y="165"/>
                    </a:moveTo>
                    <a:cubicBezTo>
                      <a:pt x="158" y="165"/>
                      <a:pt x="158" y="165"/>
                      <a:pt x="158" y="165"/>
                    </a:cubicBezTo>
                    <a:cubicBezTo>
                      <a:pt x="158" y="108"/>
                      <a:pt x="158" y="108"/>
                      <a:pt x="158" y="108"/>
                    </a:cubicBezTo>
                    <a:cubicBezTo>
                      <a:pt x="158" y="94"/>
                      <a:pt x="170" y="83"/>
                      <a:pt x="184" y="83"/>
                    </a:cubicBezTo>
                    <a:cubicBezTo>
                      <a:pt x="317" y="83"/>
                      <a:pt x="317" y="83"/>
                      <a:pt x="317" y="83"/>
                    </a:cubicBezTo>
                    <a:cubicBezTo>
                      <a:pt x="317" y="25"/>
                      <a:pt x="317" y="25"/>
                      <a:pt x="317" y="25"/>
                    </a:cubicBezTo>
                    <a:cubicBezTo>
                      <a:pt x="317" y="11"/>
                      <a:pt x="329" y="0"/>
                      <a:pt x="343" y="0"/>
                    </a:cubicBezTo>
                    <a:cubicBezTo>
                      <a:pt x="533" y="0"/>
                      <a:pt x="533" y="0"/>
                      <a:pt x="533" y="0"/>
                    </a:cubicBezTo>
                    <a:cubicBezTo>
                      <a:pt x="533" y="32"/>
                      <a:pt x="533" y="32"/>
                      <a:pt x="533" y="32"/>
                    </a:cubicBezTo>
                    <a:cubicBezTo>
                      <a:pt x="533" y="46"/>
                      <a:pt x="522" y="57"/>
                      <a:pt x="508" y="57"/>
                    </a:cubicBezTo>
                    <a:cubicBezTo>
                      <a:pt x="375" y="57"/>
                      <a:pt x="375" y="57"/>
                      <a:pt x="375" y="57"/>
                    </a:cubicBezTo>
                    <a:cubicBezTo>
                      <a:pt x="375" y="114"/>
                      <a:pt x="375" y="114"/>
                      <a:pt x="375" y="114"/>
                    </a:cubicBezTo>
                    <a:cubicBezTo>
                      <a:pt x="375" y="128"/>
                      <a:pt x="363" y="140"/>
                      <a:pt x="349" y="140"/>
                    </a:cubicBezTo>
                    <a:cubicBezTo>
                      <a:pt x="216" y="140"/>
                      <a:pt x="216" y="140"/>
                      <a:pt x="216" y="140"/>
                    </a:cubicBezTo>
                    <a:cubicBezTo>
                      <a:pt x="216" y="197"/>
                      <a:pt x="216" y="197"/>
                      <a:pt x="216" y="197"/>
                    </a:cubicBezTo>
                    <a:cubicBezTo>
                      <a:pt x="216" y="211"/>
                      <a:pt x="204" y="222"/>
                      <a:pt x="190" y="222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77"/>
                      <a:pt x="11" y="165"/>
                      <a:pt x="2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Freeform 13"/>
              <p:cNvSpPr>
                <a:spLocks noEditPoints="1"/>
              </p:cNvSpPr>
              <p:nvPr/>
            </p:nvSpPr>
            <p:spPr bwMode="auto">
              <a:xfrm>
                <a:off x="5042691" y="2273922"/>
                <a:ext cx="529215" cy="655759"/>
              </a:xfrm>
              <a:custGeom>
                <a:avLst/>
                <a:gdLst>
                  <a:gd name="T0" fmla="*/ 28 w 612"/>
                  <a:gd name="T1" fmla="*/ 504 h 759"/>
                  <a:gd name="T2" fmla="*/ 148 w 612"/>
                  <a:gd name="T3" fmla="*/ 514 h 759"/>
                  <a:gd name="T4" fmla="*/ 179 w 612"/>
                  <a:gd name="T5" fmla="*/ 488 h 759"/>
                  <a:gd name="T6" fmla="*/ 184 w 612"/>
                  <a:gd name="T7" fmla="*/ 423 h 759"/>
                  <a:gd name="T8" fmla="*/ 158 w 612"/>
                  <a:gd name="T9" fmla="*/ 392 h 759"/>
                  <a:gd name="T10" fmla="*/ 38 w 612"/>
                  <a:gd name="T11" fmla="*/ 381 h 759"/>
                  <a:gd name="T12" fmla="*/ 7 w 612"/>
                  <a:gd name="T13" fmla="*/ 407 h 759"/>
                  <a:gd name="T14" fmla="*/ 2 w 612"/>
                  <a:gd name="T15" fmla="*/ 473 h 759"/>
                  <a:gd name="T16" fmla="*/ 28 w 612"/>
                  <a:gd name="T17" fmla="*/ 504 h 759"/>
                  <a:gd name="T18" fmla="*/ 157 w 612"/>
                  <a:gd name="T19" fmla="*/ 669 h 759"/>
                  <a:gd name="T20" fmla="*/ 254 w 612"/>
                  <a:gd name="T21" fmla="*/ 487 h 759"/>
                  <a:gd name="T22" fmla="*/ 334 w 612"/>
                  <a:gd name="T23" fmla="*/ 512 h 759"/>
                  <a:gd name="T24" fmla="*/ 342 w 612"/>
                  <a:gd name="T25" fmla="*/ 515 h 759"/>
                  <a:gd name="T26" fmla="*/ 216 w 612"/>
                  <a:gd name="T27" fmla="*/ 722 h 759"/>
                  <a:gd name="T28" fmla="*/ 157 w 612"/>
                  <a:gd name="T29" fmla="*/ 669 h 759"/>
                  <a:gd name="T30" fmla="*/ 379 w 612"/>
                  <a:gd name="T31" fmla="*/ 7 h 759"/>
                  <a:gd name="T32" fmla="*/ 426 w 612"/>
                  <a:gd name="T33" fmla="*/ 84 h 759"/>
                  <a:gd name="T34" fmla="*/ 349 w 612"/>
                  <a:gd name="T35" fmla="*/ 150 h 759"/>
                  <a:gd name="T36" fmla="*/ 304 w 612"/>
                  <a:gd name="T37" fmla="*/ 59 h 759"/>
                  <a:gd name="T38" fmla="*/ 379 w 612"/>
                  <a:gd name="T39" fmla="*/ 7 h 759"/>
                  <a:gd name="T40" fmla="*/ 371 w 612"/>
                  <a:gd name="T41" fmla="*/ 183 h 759"/>
                  <a:gd name="T42" fmla="*/ 403 w 612"/>
                  <a:gd name="T43" fmla="*/ 199 h 759"/>
                  <a:gd name="T44" fmla="*/ 574 w 612"/>
                  <a:gd name="T45" fmla="*/ 278 h 759"/>
                  <a:gd name="T46" fmla="*/ 579 w 612"/>
                  <a:gd name="T47" fmla="*/ 341 h 759"/>
                  <a:gd name="T48" fmla="*/ 398 w 612"/>
                  <a:gd name="T49" fmla="*/ 296 h 759"/>
                  <a:gd name="T50" fmla="*/ 381 w 612"/>
                  <a:gd name="T51" fmla="*/ 385 h 759"/>
                  <a:gd name="T52" fmla="*/ 390 w 612"/>
                  <a:gd name="T53" fmla="*/ 402 h 759"/>
                  <a:gd name="T54" fmla="*/ 561 w 612"/>
                  <a:gd name="T55" fmla="*/ 593 h 759"/>
                  <a:gd name="T56" fmla="*/ 489 w 612"/>
                  <a:gd name="T57" fmla="*/ 626 h 759"/>
                  <a:gd name="T58" fmla="*/ 233 w 612"/>
                  <a:gd name="T59" fmla="*/ 447 h 759"/>
                  <a:gd name="T60" fmla="*/ 203 w 612"/>
                  <a:gd name="T61" fmla="*/ 392 h 759"/>
                  <a:gd name="T62" fmla="*/ 231 w 612"/>
                  <a:gd name="T63" fmla="*/ 239 h 759"/>
                  <a:gd name="T64" fmla="*/ 157 w 612"/>
                  <a:gd name="T65" fmla="*/ 344 h 759"/>
                  <a:gd name="T66" fmla="*/ 95 w 612"/>
                  <a:gd name="T67" fmla="*/ 332 h 759"/>
                  <a:gd name="T68" fmla="*/ 247 w 612"/>
                  <a:gd name="T69" fmla="*/ 155 h 759"/>
                  <a:gd name="T70" fmla="*/ 313 w 612"/>
                  <a:gd name="T71" fmla="*/ 163 h 759"/>
                  <a:gd name="T72" fmla="*/ 349 w 612"/>
                  <a:gd name="T73" fmla="*/ 227 h 759"/>
                  <a:gd name="T74" fmla="*/ 371 w 612"/>
                  <a:gd name="T75" fmla="*/ 183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12" h="759">
                    <a:moveTo>
                      <a:pt x="28" y="504"/>
                    </a:moveTo>
                    <a:cubicBezTo>
                      <a:pt x="148" y="514"/>
                      <a:pt x="148" y="514"/>
                      <a:pt x="148" y="514"/>
                    </a:cubicBezTo>
                    <a:cubicBezTo>
                      <a:pt x="164" y="516"/>
                      <a:pt x="177" y="504"/>
                      <a:pt x="179" y="488"/>
                    </a:cubicBezTo>
                    <a:cubicBezTo>
                      <a:pt x="184" y="423"/>
                      <a:pt x="184" y="423"/>
                      <a:pt x="184" y="423"/>
                    </a:cubicBezTo>
                    <a:cubicBezTo>
                      <a:pt x="186" y="407"/>
                      <a:pt x="174" y="393"/>
                      <a:pt x="158" y="392"/>
                    </a:cubicBezTo>
                    <a:cubicBezTo>
                      <a:pt x="38" y="381"/>
                      <a:pt x="38" y="381"/>
                      <a:pt x="38" y="381"/>
                    </a:cubicBezTo>
                    <a:cubicBezTo>
                      <a:pt x="23" y="380"/>
                      <a:pt x="9" y="392"/>
                      <a:pt x="7" y="407"/>
                    </a:cubicBezTo>
                    <a:cubicBezTo>
                      <a:pt x="2" y="473"/>
                      <a:pt x="2" y="473"/>
                      <a:pt x="2" y="473"/>
                    </a:cubicBezTo>
                    <a:cubicBezTo>
                      <a:pt x="0" y="489"/>
                      <a:pt x="12" y="503"/>
                      <a:pt x="28" y="504"/>
                    </a:cubicBezTo>
                    <a:close/>
                    <a:moveTo>
                      <a:pt x="157" y="669"/>
                    </a:moveTo>
                    <a:cubicBezTo>
                      <a:pt x="220" y="595"/>
                      <a:pt x="230" y="592"/>
                      <a:pt x="254" y="487"/>
                    </a:cubicBezTo>
                    <a:cubicBezTo>
                      <a:pt x="280" y="496"/>
                      <a:pt x="307" y="504"/>
                      <a:pt x="334" y="512"/>
                    </a:cubicBezTo>
                    <a:cubicBezTo>
                      <a:pt x="337" y="513"/>
                      <a:pt x="339" y="514"/>
                      <a:pt x="342" y="515"/>
                    </a:cubicBezTo>
                    <a:cubicBezTo>
                      <a:pt x="303" y="633"/>
                      <a:pt x="296" y="637"/>
                      <a:pt x="216" y="722"/>
                    </a:cubicBezTo>
                    <a:cubicBezTo>
                      <a:pt x="180" y="759"/>
                      <a:pt x="122" y="709"/>
                      <a:pt x="157" y="669"/>
                    </a:cubicBezTo>
                    <a:close/>
                    <a:moveTo>
                      <a:pt x="379" y="7"/>
                    </a:moveTo>
                    <a:cubicBezTo>
                      <a:pt x="413" y="15"/>
                      <a:pt x="434" y="49"/>
                      <a:pt x="426" y="84"/>
                    </a:cubicBezTo>
                    <a:cubicBezTo>
                      <a:pt x="419" y="120"/>
                      <a:pt x="383" y="157"/>
                      <a:pt x="349" y="150"/>
                    </a:cubicBezTo>
                    <a:cubicBezTo>
                      <a:pt x="315" y="143"/>
                      <a:pt x="297" y="94"/>
                      <a:pt x="304" y="59"/>
                    </a:cubicBezTo>
                    <a:cubicBezTo>
                      <a:pt x="312" y="23"/>
                      <a:pt x="345" y="0"/>
                      <a:pt x="379" y="7"/>
                    </a:cubicBezTo>
                    <a:close/>
                    <a:moveTo>
                      <a:pt x="371" y="183"/>
                    </a:moveTo>
                    <a:cubicBezTo>
                      <a:pt x="378" y="185"/>
                      <a:pt x="393" y="190"/>
                      <a:pt x="403" y="199"/>
                    </a:cubicBezTo>
                    <a:cubicBezTo>
                      <a:pt x="494" y="286"/>
                      <a:pt x="474" y="282"/>
                      <a:pt x="574" y="278"/>
                    </a:cubicBezTo>
                    <a:cubicBezTo>
                      <a:pt x="612" y="277"/>
                      <a:pt x="611" y="338"/>
                      <a:pt x="579" y="341"/>
                    </a:cubicBezTo>
                    <a:cubicBezTo>
                      <a:pt x="477" y="350"/>
                      <a:pt x="470" y="358"/>
                      <a:pt x="398" y="296"/>
                    </a:cubicBezTo>
                    <a:cubicBezTo>
                      <a:pt x="381" y="385"/>
                      <a:pt x="381" y="385"/>
                      <a:pt x="381" y="385"/>
                    </a:cubicBezTo>
                    <a:cubicBezTo>
                      <a:pt x="380" y="392"/>
                      <a:pt x="383" y="399"/>
                      <a:pt x="390" y="402"/>
                    </a:cubicBezTo>
                    <a:cubicBezTo>
                      <a:pt x="494" y="448"/>
                      <a:pt x="515" y="448"/>
                      <a:pt x="561" y="593"/>
                    </a:cubicBezTo>
                    <a:cubicBezTo>
                      <a:pt x="578" y="638"/>
                      <a:pt x="510" y="668"/>
                      <a:pt x="489" y="626"/>
                    </a:cubicBezTo>
                    <a:cubicBezTo>
                      <a:pt x="417" y="484"/>
                      <a:pt x="405" y="506"/>
                      <a:pt x="233" y="447"/>
                    </a:cubicBezTo>
                    <a:cubicBezTo>
                      <a:pt x="211" y="435"/>
                      <a:pt x="203" y="416"/>
                      <a:pt x="203" y="392"/>
                    </a:cubicBezTo>
                    <a:cubicBezTo>
                      <a:pt x="231" y="239"/>
                      <a:pt x="231" y="239"/>
                      <a:pt x="231" y="239"/>
                    </a:cubicBezTo>
                    <a:cubicBezTo>
                      <a:pt x="164" y="260"/>
                      <a:pt x="171" y="259"/>
                      <a:pt x="157" y="344"/>
                    </a:cubicBezTo>
                    <a:cubicBezTo>
                      <a:pt x="151" y="376"/>
                      <a:pt x="91" y="372"/>
                      <a:pt x="95" y="332"/>
                    </a:cubicBezTo>
                    <a:cubicBezTo>
                      <a:pt x="107" y="207"/>
                      <a:pt x="126" y="199"/>
                      <a:pt x="247" y="155"/>
                    </a:cubicBezTo>
                    <a:cubicBezTo>
                      <a:pt x="264" y="149"/>
                      <a:pt x="304" y="160"/>
                      <a:pt x="313" y="163"/>
                    </a:cubicBezTo>
                    <a:cubicBezTo>
                      <a:pt x="349" y="227"/>
                      <a:pt x="349" y="227"/>
                      <a:pt x="349" y="227"/>
                    </a:cubicBezTo>
                    <a:cubicBezTo>
                      <a:pt x="371" y="183"/>
                      <a:pt x="371" y="183"/>
                      <a:pt x="371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4" name="组合 13"/>
          <p:cNvGrpSpPr/>
          <p:nvPr userDrawn="1"/>
        </p:nvGrpSpPr>
        <p:grpSpPr>
          <a:xfrm>
            <a:off x="9922427" y="293364"/>
            <a:ext cx="439701" cy="459830"/>
            <a:chOff x="4102125" y="4265651"/>
            <a:chExt cx="414516" cy="414516"/>
          </a:xfrm>
        </p:grpSpPr>
        <p:sp>
          <p:nvSpPr>
            <p:cNvPr id="15" name="椭圆 14"/>
            <p:cNvSpPr/>
            <p:nvPr/>
          </p:nvSpPr>
          <p:spPr>
            <a:xfrm>
              <a:off x="4102125" y="4265651"/>
              <a:ext cx="414516" cy="414516"/>
            </a:xfrm>
            <a:prstGeom prst="ellipse">
              <a:avLst/>
            </a:prstGeom>
            <a:solidFill>
              <a:schemeClr val="accent2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199233" y="4358783"/>
              <a:ext cx="238761" cy="198211"/>
              <a:chOff x="3132963" y="3140191"/>
              <a:chExt cx="645573" cy="535933"/>
            </a:xfrm>
            <a:solidFill>
              <a:schemeClr val="bg1"/>
            </a:solidFill>
          </p:grpSpPr>
          <p:sp>
            <p:nvSpPr>
              <p:cNvPr id="17" name="Freeform 226"/>
              <p:cNvSpPr>
                <a:spLocks/>
              </p:cNvSpPr>
              <p:nvPr/>
            </p:nvSpPr>
            <p:spPr bwMode="auto">
              <a:xfrm>
                <a:off x="3421629" y="3217854"/>
                <a:ext cx="356907" cy="392027"/>
              </a:xfrm>
              <a:custGeom>
                <a:avLst/>
                <a:gdLst>
                  <a:gd name="T0" fmla="*/ 0 w 529"/>
                  <a:gd name="T1" fmla="*/ 0 h 581"/>
                  <a:gd name="T2" fmla="*/ 2 w 529"/>
                  <a:gd name="T3" fmla="*/ 11 h 581"/>
                  <a:gd name="T4" fmla="*/ 25 w 529"/>
                  <a:gd name="T5" fmla="*/ 56 h 581"/>
                  <a:gd name="T6" fmla="*/ 473 w 529"/>
                  <a:gd name="T7" fmla="*/ 56 h 581"/>
                  <a:gd name="T8" fmla="*/ 473 w 529"/>
                  <a:gd name="T9" fmla="*/ 525 h 581"/>
                  <a:gd name="T10" fmla="*/ 127 w 529"/>
                  <a:gd name="T11" fmla="*/ 525 h 581"/>
                  <a:gd name="T12" fmla="*/ 127 w 529"/>
                  <a:gd name="T13" fmla="*/ 581 h 581"/>
                  <a:gd name="T14" fmla="*/ 529 w 529"/>
                  <a:gd name="T15" fmla="*/ 581 h 581"/>
                  <a:gd name="T16" fmla="*/ 529 w 529"/>
                  <a:gd name="T17" fmla="*/ 0 h 581"/>
                  <a:gd name="T18" fmla="*/ 0 w 529"/>
                  <a:gd name="T19" fmla="*/ 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9" h="581">
                    <a:moveTo>
                      <a:pt x="0" y="0"/>
                    </a:moveTo>
                    <a:cubicBezTo>
                      <a:pt x="1" y="4"/>
                      <a:pt x="2" y="7"/>
                      <a:pt x="2" y="11"/>
                    </a:cubicBezTo>
                    <a:cubicBezTo>
                      <a:pt x="14" y="22"/>
                      <a:pt x="22" y="38"/>
                      <a:pt x="25" y="56"/>
                    </a:cubicBezTo>
                    <a:cubicBezTo>
                      <a:pt x="473" y="56"/>
                      <a:pt x="473" y="56"/>
                      <a:pt x="473" y="56"/>
                    </a:cubicBezTo>
                    <a:cubicBezTo>
                      <a:pt x="473" y="525"/>
                      <a:pt x="473" y="525"/>
                      <a:pt x="473" y="525"/>
                    </a:cubicBezTo>
                    <a:cubicBezTo>
                      <a:pt x="127" y="525"/>
                      <a:pt x="127" y="525"/>
                      <a:pt x="127" y="525"/>
                    </a:cubicBezTo>
                    <a:cubicBezTo>
                      <a:pt x="127" y="581"/>
                      <a:pt x="127" y="581"/>
                      <a:pt x="127" y="581"/>
                    </a:cubicBezTo>
                    <a:cubicBezTo>
                      <a:pt x="529" y="581"/>
                      <a:pt x="529" y="581"/>
                      <a:pt x="529" y="581"/>
                    </a:cubicBezTo>
                    <a:cubicBezTo>
                      <a:pt x="529" y="0"/>
                      <a:pt x="529" y="0"/>
                      <a:pt x="52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Freeform 227"/>
              <p:cNvSpPr>
                <a:spLocks/>
              </p:cNvSpPr>
              <p:nvPr/>
            </p:nvSpPr>
            <p:spPr bwMode="auto">
              <a:xfrm>
                <a:off x="3198348" y="3140191"/>
                <a:ext cx="224709" cy="247551"/>
              </a:xfrm>
              <a:custGeom>
                <a:avLst/>
                <a:gdLst>
                  <a:gd name="T0" fmla="*/ 45 w 333"/>
                  <a:gd name="T1" fmla="*/ 243 h 367"/>
                  <a:gd name="T2" fmla="*/ 170 w 333"/>
                  <a:gd name="T3" fmla="*/ 367 h 367"/>
                  <a:gd name="T4" fmla="*/ 289 w 333"/>
                  <a:gd name="T5" fmla="*/ 243 h 367"/>
                  <a:gd name="T6" fmla="*/ 326 w 333"/>
                  <a:gd name="T7" fmla="*/ 203 h 367"/>
                  <a:gd name="T8" fmla="*/ 306 w 333"/>
                  <a:gd name="T9" fmla="*/ 142 h 367"/>
                  <a:gd name="T10" fmla="*/ 166 w 333"/>
                  <a:gd name="T11" fmla="*/ 0 h 367"/>
                  <a:gd name="T12" fmla="*/ 26 w 333"/>
                  <a:gd name="T13" fmla="*/ 142 h 367"/>
                  <a:gd name="T14" fmla="*/ 7 w 333"/>
                  <a:gd name="T15" fmla="*/ 203 h 367"/>
                  <a:gd name="T16" fmla="*/ 45 w 333"/>
                  <a:gd name="T17" fmla="*/ 243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67">
                    <a:moveTo>
                      <a:pt x="45" y="243"/>
                    </a:moveTo>
                    <a:cubicBezTo>
                      <a:pt x="71" y="308"/>
                      <a:pt x="118" y="367"/>
                      <a:pt x="170" y="367"/>
                    </a:cubicBezTo>
                    <a:cubicBezTo>
                      <a:pt x="222" y="367"/>
                      <a:pt x="266" y="308"/>
                      <a:pt x="289" y="243"/>
                    </a:cubicBezTo>
                    <a:cubicBezTo>
                      <a:pt x="305" y="242"/>
                      <a:pt x="320" y="226"/>
                      <a:pt x="326" y="203"/>
                    </a:cubicBezTo>
                    <a:cubicBezTo>
                      <a:pt x="333" y="176"/>
                      <a:pt x="324" y="149"/>
                      <a:pt x="306" y="142"/>
                    </a:cubicBezTo>
                    <a:cubicBezTo>
                      <a:pt x="302" y="63"/>
                      <a:pt x="241" y="0"/>
                      <a:pt x="166" y="0"/>
                    </a:cubicBezTo>
                    <a:cubicBezTo>
                      <a:pt x="92" y="0"/>
                      <a:pt x="31" y="63"/>
                      <a:pt x="26" y="142"/>
                    </a:cubicBezTo>
                    <a:cubicBezTo>
                      <a:pt x="9" y="149"/>
                      <a:pt x="0" y="176"/>
                      <a:pt x="7" y="203"/>
                    </a:cubicBezTo>
                    <a:cubicBezTo>
                      <a:pt x="13" y="227"/>
                      <a:pt x="29" y="243"/>
                      <a:pt x="45" y="2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Freeform 228"/>
              <p:cNvSpPr>
                <a:spLocks/>
              </p:cNvSpPr>
              <p:nvPr/>
            </p:nvSpPr>
            <p:spPr bwMode="auto">
              <a:xfrm>
                <a:off x="3481875" y="3306367"/>
                <a:ext cx="233275" cy="180738"/>
              </a:xfrm>
              <a:custGeom>
                <a:avLst/>
                <a:gdLst>
                  <a:gd name="T0" fmla="*/ 41 w 346"/>
                  <a:gd name="T1" fmla="*/ 111 h 268"/>
                  <a:gd name="T2" fmla="*/ 0 w 346"/>
                  <a:gd name="T3" fmla="*/ 151 h 268"/>
                  <a:gd name="T4" fmla="*/ 90 w 346"/>
                  <a:gd name="T5" fmla="*/ 268 h 268"/>
                  <a:gd name="T6" fmla="*/ 254 w 346"/>
                  <a:gd name="T7" fmla="*/ 125 h 268"/>
                  <a:gd name="T8" fmla="*/ 284 w 346"/>
                  <a:gd name="T9" fmla="*/ 158 h 268"/>
                  <a:gd name="T10" fmla="*/ 346 w 346"/>
                  <a:gd name="T11" fmla="*/ 0 h 268"/>
                  <a:gd name="T12" fmla="*/ 184 w 346"/>
                  <a:gd name="T13" fmla="*/ 50 h 268"/>
                  <a:gd name="T14" fmla="*/ 218 w 346"/>
                  <a:gd name="T15" fmla="*/ 87 h 268"/>
                  <a:gd name="T16" fmla="*/ 99 w 346"/>
                  <a:gd name="T17" fmla="*/ 190 h 268"/>
                  <a:gd name="T18" fmla="*/ 41 w 346"/>
                  <a:gd name="T19" fmla="*/ 111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6" h="268">
                    <a:moveTo>
                      <a:pt x="41" y="111"/>
                    </a:moveTo>
                    <a:cubicBezTo>
                      <a:pt x="0" y="151"/>
                      <a:pt x="0" y="151"/>
                      <a:pt x="0" y="151"/>
                    </a:cubicBezTo>
                    <a:cubicBezTo>
                      <a:pt x="12" y="165"/>
                      <a:pt x="90" y="268"/>
                      <a:pt x="90" y="268"/>
                    </a:cubicBezTo>
                    <a:cubicBezTo>
                      <a:pt x="254" y="125"/>
                      <a:pt x="254" y="125"/>
                      <a:pt x="254" y="125"/>
                    </a:cubicBezTo>
                    <a:cubicBezTo>
                      <a:pt x="284" y="158"/>
                      <a:pt x="284" y="158"/>
                      <a:pt x="284" y="158"/>
                    </a:cubicBezTo>
                    <a:cubicBezTo>
                      <a:pt x="346" y="0"/>
                      <a:pt x="346" y="0"/>
                      <a:pt x="346" y="0"/>
                    </a:cubicBezTo>
                    <a:cubicBezTo>
                      <a:pt x="184" y="50"/>
                      <a:pt x="184" y="50"/>
                      <a:pt x="184" y="50"/>
                    </a:cubicBezTo>
                    <a:cubicBezTo>
                      <a:pt x="218" y="87"/>
                      <a:pt x="218" y="87"/>
                      <a:pt x="218" y="87"/>
                    </a:cubicBezTo>
                    <a:cubicBezTo>
                      <a:pt x="99" y="190"/>
                      <a:pt x="99" y="190"/>
                      <a:pt x="99" y="190"/>
                    </a:cubicBezTo>
                    <a:lnTo>
                      <a:pt x="41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Freeform 229"/>
              <p:cNvSpPr>
                <a:spLocks/>
              </p:cNvSpPr>
              <p:nvPr/>
            </p:nvSpPr>
            <p:spPr bwMode="auto">
              <a:xfrm>
                <a:off x="3132963" y="3377178"/>
                <a:ext cx="355480" cy="298946"/>
              </a:xfrm>
              <a:custGeom>
                <a:avLst/>
                <a:gdLst>
                  <a:gd name="T0" fmla="*/ 407 w 527"/>
                  <a:gd name="T1" fmla="*/ 0 h 443"/>
                  <a:gd name="T2" fmla="*/ 294 w 527"/>
                  <a:gd name="T3" fmla="*/ 190 h 443"/>
                  <a:gd name="T4" fmla="*/ 280 w 527"/>
                  <a:gd name="T5" fmla="*/ 105 h 443"/>
                  <a:gd name="T6" fmla="*/ 295 w 527"/>
                  <a:gd name="T7" fmla="*/ 77 h 443"/>
                  <a:gd name="T8" fmla="*/ 263 w 527"/>
                  <a:gd name="T9" fmla="*/ 44 h 443"/>
                  <a:gd name="T10" fmla="*/ 230 w 527"/>
                  <a:gd name="T11" fmla="*/ 77 h 443"/>
                  <a:gd name="T12" fmla="*/ 246 w 527"/>
                  <a:gd name="T13" fmla="*/ 105 h 443"/>
                  <a:gd name="T14" fmla="*/ 232 w 527"/>
                  <a:gd name="T15" fmla="*/ 189 h 443"/>
                  <a:gd name="T16" fmla="*/ 120 w 527"/>
                  <a:gd name="T17" fmla="*/ 0 h 443"/>
                  <a:gd name="T18" fmla="*/ 2 w 527"/>
                  <a:gd name="T19" fmla="*/ 125 h 443"/>
                  <a:gd name="T20" fmla="*/ 0 w 527"/>
                  <a:gd name="T21" fmla="*/ 125 h 443"/>
                  <a:gd name="T22" fmla="*/ 0 w 527"/>
                  <a:gd name="T23" fmla="*/ 402 h 443"/>
                  <a:gd name="T24" fmla="*/ 1 w 527"/>
                  <a:gd name="T25" fmla="*/ 402 h 443"/>
                  <a:gd name="T26" fmla="*/ 263 w 527"/>
                  <a:gd name="T27" fmla="*/ 443 h 443"/>
                  <a:gd name="T28" fmla="*/ 526 w 527"/>
                  <a:gd name="T29" fmla="*/ 402 h 443"/>
                  <a:gd name="T30" fmla="*/ 527 w 527"/>
                  <a:gd name="T31" fmla="*/ 402 h 443"/>
                  <a:gd name="T32" fmla="*/ 527 w 527"/>
                  <a:gd name="T33" fmla="*/ 125 h 443"/>
                  <a:gd name="T34" fmla="*/ 525 w 527"/>
                  <a:gd name="T35" fmla="*/ 125 h 443"/>
                  <a:gd name="T36" fmla="*/ 407 w 527"/>
                  <a:gd name="T37" fmla="*/ 0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27" h="443">
                    <a:moveTo>
                      <a:pt x="407" y="0"/>
                    </a:moveTo>
                    <a:cubicBezTo>
                      <a:pt x="294" y="190"/>
                      <a:pt x="294" y="190"/>
                      <a:pt x="294" y="190"/>
                    </a:cubicBezTo>
                    <a:cubicBezTo>
                      <a:pt x="280" y="105"/>
                      <a:pt x="280" y="105"/>
                      <a:pt x="280" y="105"/>
                    </a:cubicBezTo>
                    <a:cubicBezTo>
                      <a:pt x="289" y="99"/>
                      <a:pt x="295" y="89"/>
                      <a:pt x="295" y="77"/>
                    </a:cubicBezTo>
                    <a:cubicBezTo>
                      <a:pt x="295" y="59"/>
                      <a:pt x="281" y="44"/>
                      <a:pt x="263" y="44"/>
                    </a:cubicBezTo>
                    <a:cubicBezTo>
                      <a:pt x="245" y="44"/>
                      <a:pt x="230" y="59"/>
                      <a:pt x="230" y="77"/>
                    </a:cubicBezTo>
                    <a:cubicBezTo>
                      <a:pt x="230" y="89"/>
                      <a:pt x="237" y="99"/>
                      <a:pt x="246" y="105"/>
                    </a:cubicBezTo>
                    <a:cubicBezTo>
                      <a:pt x="232" y="189"/>
                      <a:pt x="232" y="189"/>
                      <a:pt x="232" y="189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56" y="27"/>
                      <a:pt x="12" y="72"/>
                      <a:pt x="2" y="12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402"/>
                      <a:pt x="0" y="402"/>
                      <a:pt x="0" y="402"/>
                    </a:cubicBezTo>
                    <a:cubicBezTo>
                      <a:pt x="1" y="402"/>
                      <a:pt x="1" y="402"/>
                      <a:pt x="1" y="402"/>
                    </a:cubicBezTo>
                    <a:cubicBezTo>
                      <a:pt x="14" y="425"/>
                      <a:pt x="126" y="443"/>
                      <a:pt x="263" y="443"/>
                    </a:cubicBezTo>
                    <a:cubicBezTo>
                      <a:pt x="401" y="443"/>
                      <a:pt x="513" y="425"/>
                      <a:pt x="526" y="402"/>
                    </a:cubicBezTo>
                    <a:cubicBezTo>
                      <a:pt x="527" y="402"/>
                      <a:pt x="527" y="402"/>
                      <a:pt x="527" y="402"/>
                    </a:cubicBezTo>
                    <a:cubicBezTo>
                      <a:pt x="527" y="125"/>
                      <a:pt x="527" y="125"/>
                      <a:pt x="527" y="125"/>
                    </a:cubicBezTo>
                    <a:cubicBezTo>
                      <a:pt x="525" y="125"/>
                      <a:pt x="525" y="125"/>
                      <a:pt x="525" y="125"/>
                    </a:cubicBezTo>
                    <a:cubicBezTo>
                      <a:pt x="515" y="72"/>
                      <a:pt x="471" y="27"/>
                      <a:pt x="40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 230"/>
              <p:cNvSpPr>
                <a:spLocks/>
              </p:cNvSpPr>
              <p:nvPr/>
            </p:nvSpPr>
            <p:spPr bwMode="auto">
              <a:xfrm>
                <a:off x="3598655" y="3487105"/>
                <a:ext cx="54536" cy="68241"/>
              </a:xfrm>
              <a:custGeom>
                <a:avLst/>
                <a:gdLst>
                  <a:gd name="T0" fmla="*/ 0 w 81"/>
                  <a:gd name="T1" fmla="*/ 0 h 101"/>
                  <a:gd name="T2" fmla="*/ 0 w 81"/>
                  <a:gd name="T3" fmla="*/ 55 h 101"/>
                  <a:gd name="T4" fmla="*/ 40 w 81"/>
                  <a:gd name="T5" fmla="*/ 101 h 101"/>
                  <a:gd name="T6" fmla="*/ 81 w 81"/>
                  <a:gd name="T7" fmla="*/ 56 h 101"/>
                  <a:gd name="T8" fmla="*/ 81 w 81"/>
                  <a:gd name="T9" fmla="*/ 0 h 101"/>
                  <a:gd name="T10" fmla="*/ 59 w 81"/>
                  <a:gd name="T11" fmla="*/ 0 h 101"/>
                  <a:gd name="T12" fmla="*/ 59 w 81"/>
                  <a:gd name="T13" fmla="*/ 57 h 101"/>
                  <a:gd name="T14" fmla="*/ 40 w 81"/>
                  <a:gd name="T15" fmla="*/ 83 h 101"/>
                  <a:gd name="T16" fmla="*/ 22 w 81"/>
                  <a:gd name="T17" fmla="*/ 57 h 101"/>
                  <a:gd name="T18" fmla="*/ 22 w 81"/>
                  <a:gd name="T19" fmla="*/ 0 h 101"/>
                  <a:gd name="T20" fmla="*/ 0 w 81"/>
                  <a:gd name="T21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" h="101">
                    <a:moveTo>
                      <a:pt x="0" y="0"/>
                    </a:moveTo>
                    <a:cubicBezTo>
                      <a:pt x="0" y="55"/>
                      <a:pt x="0" y="55"/>
                      <a:pt x="0" y="55"/>
                    </a:cubicBezTo>
                    <a:cubicBezTo>
                      <a:pt x="0" y="87"/>
                      <a:pt x="15" y="101"/>
                      <a:pt x="40" y="101"/>
                    </a:cubicBezTo>
                    <a:cubicBezTo>
                      <a:pt x="65" y="101"/>
                      <a:pt x="81" y="86"/>
                      <a:pt x="81" y="56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57"/>
                      <a:pt x="59" y="57"/>
                      <a:pt x="59" y="57"/>
                    </a:cubicBezTo>
                    <a:cubicBezTo>
                      <a:pt x="59" y="75"/>
                      <a:pt x="52" y="83"/>
                      <a:pt x="40" y="83"/>
                    </a:cubicBezTo>
                    <a:cubicBezTo>
                      <a:pt x="29" y="83"/>
                      <a:pt x="22" y="74"/>
                      <a:pt x="22" y="57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Freeform 231"/>
              <p:cNvSpPr>
                <a:spLocks noEditPoints="1"/>
              </p:cNvSpPr>
              <p:nvPr/>
            </p:nvSpPr>
            <p:spPr bwMode="auto">
              <a:xfrm>
                <a:off x="3666040" y="3486534"/>
                <a:ext cx="47968" cy="67384"/>
              </a:xfrm>
              <a:custGeom>
                <a:avLst/>
                <a:gdLst>
                  <a:gd name="T0" fmla="*/ 31 w 71"/>
                  <a:gd name="T1" fmla="*/ 0 h 100"/>
                  <a:gd name="T2" fmla="*/ 0 w 71"/>
                  <a:gd name="T3" fmla="*/ 2 h 100"/>
                  <a:gd name="T4" fmla="*/ 0 w 71"/>
                  <a:gd name="T5" fmla="*/ 100 h 100"/>
                  <a:gd name="T6" fmla="*/ 23 w 71"/>
                  <a:gd name="T7" fmla="*/ 100 h 100"/>
                  <a:gd name="T8" fmla="*/ 23 w 71"/>
                  <a:gd name="T9" fmla="*/ 65 h 100"/>
                  <a:gd name="T10" fmla="*/ 30 w 71"/>
                  <a:gd name="T11" fmla="*/ 65 h 100"/>
                  <a:gd name="T12" fmla="*/ 62 w 71"/>
                  <a:gd name="T13" fmla="*/ 55 h 100"/>
                  <a:gd name="T14" fmla="*/ 71 w 71"/>
                  <a:gd name="T15" fmla="*/ 31 h 100"/>
                  <a:gd name="T16" fmla="*/ 61 w 71"/>
                  <a:gd name="T17" fmla="*/ 8 h 100"/>
                  <a:gd name="T18" fmla="*/ 31 w 71"/>
                  <a:gd name="T19" fmla="*/ 0 h 100"/>
                  <a:gd name="T20" fmla="*/ 30 w 71"/>
                  <a:gd name="T21" fmla="*/ 48 h 100"/>
                  <a:gd name="T22" fmla="*/ 23 w 71"/>
                  <a:gd name="T23" fmla="*/ 47 h 100"/>
                  <a:gd name="T24" fmla="*/ 23 w 71"/>
                  <a:gd name="T25" fmla="*/ 18 h 100"/>
                  <a:gd name="T26" fmla="*/ 32 w 71"/>
                  <a:gd name="T27" fmla="*/ 17 h 100"/>
                  <a:gd name="T28" fmla="*/ 49 w 71"/>
                  <a:gd name="T29" fmla="*/ 32 h 100"/>
                  <a:gd name="T30" fmla="*/ 30 w 71"/>
                  <a:gd name="T31" fmla="*/ 4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1" h="100">
                    <a:moveTo>
                      <a:pt x="31" y="0"/>
                    </a:moveTo>
                    <a:cubicBezTo>
                      <a:pt x="17" y="0"/>
                      <a:pt x="7" y="1"/>
                      <a:pt x="0" y="2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23" y="100"/>
                      <a:pt x="23" y="100"/>
                      <a:pt x="23" y="100"/>
                    </a:cubicBezTo>
                    <a:cubicBezTo>
                      <a:pt x="23" y="65"/>
                      <a:pt x="23" y="65"/>
                      <a:pt x="23" y="65"/>
                    </a:cubicBezTo>
                    <a:cubicBezTo>
                      <a:pt x="25" y="65"/>
                      <a:pt x="27" y="65"/>
                      <a:pt x="30" y="65"/>
                    </a:cubicBezTo>
                    <a:cubicBezTo>
                      <a:pt x="43" y="65"/>
                      <a:pt x="55" y="62"/>
                      <a:pt x="62" y="55"/>
                    </a:cubicBezTo>
                    <a:cubicBezTo>
                      <a:pt x="68" y="49"/>
                      <a:pt x="71" y="41"/>
                      <a:pt x="71" y="31"/>
                    </a:cubicBezTo>
                    <a:cubicBezTo>
                      <a:pt x="71" y="22"/>
                      <a:pt x="67" y="13"/>
                      <a:pt x="61" y="8"/>
                    </a:cubicBezTo>
                    <a:cubicBezTo>
                      <a:pt x="54" y="3"/>
                      <a:pt x="44" y="0"/>
                      <a:pt x="31" y="0"/>
                    </a:cubicBezTo>
                    <a:close/>
                    <a:moveTo>
                      <a:pt x="30" y="48"/>
                    </a:moveTo>
                    <a:cubicBezTo>
                      <a:pt x="27" y="48"/>
                      <a:pt x="24" y="48"/>
                      <a:pt x="23" y="47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4" y="18"/>
                      <a:pt x="27" y="17"/>
                      <a:pt x="32" y="17"/>
                    </a:cubicBezTo>
                    <a:cubicBezTo>
                      <a:pt x="43" y="17"/>
                      <a:pt x="49" y="23"/>
                      <a:pt x="49" y="32"/>
                    </a:cubicBezTo>
                    <a:cubicBezTo>
                      <a:pt x="49" y="42"/>
                      <a:pt x="42" y="48"/>
                      <a:pt x="3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3" name="组合 22"/>
          <p:cNvGrpSpPr/>
          <p:nvPr userDrawn="1"/>
        </p:nvGrpSpPr>
        <p:grpSpPr>
          <a:xfrm>
            <a:off x="11079206" y="293364"/>
            <a:ext cx="439701" cy="459830"/>
            <a:chOff x="5181486" y="4265651"/>
            <a:chExt cx="414516" cy="414516"/>
          </a:xfrm>
        </p:grpSpPr>
        <p:sp>
          <p:nvSpPr>
            <p:cNvPr id="24" name="椭圆 23"/>
            <p:cNvSpPr/>
            <p:nvPr/>
          </p:nvSpPr>
          <p:spPr>
            <a:xfrm>
              <a:off x="5181486" y="4265651"/>
              <a:ext cx="414516" cy="414516"/>
            </a:xfrm>
            <a:prstGeom prst="ellipse">
              <a:avLst/>
            </a:prstGeom>
            <a:solidFill>
              <a:schemeClr val="accent4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5287222" y="4375239"/>
              <a:ext cx="253419" cy="172633"/>
              <a:chOff x="4895160" y="4287159"/>
              <a:chExt cx="571418" cy="389258"/>
            </a:xfrm>
            <a:solidFill>
              <a:schemeClr val="bg1"/>
            </a:solidFill>
          </p:grpSpPr>
          <p:sp>
            <p:nvSpPr>
              <p:cNvPr id="26" name="Freeform 327"/>
              <p:cNvSpPr>
                <a:spLocks noEditPoints="1"/>
              </p:cNvSpPr>
              <p:nvPr/>
            </p:nvSpPr>
            <p:spPr bwMode="auto">
              <a:xfrm>
                <a:off x="4895160" y="4287159"/>
                <a:ext cx="438051" cy="389258"/>
              </a:xfrm>
              <a:custGeom>
                <a:avLst/>
                <a:gdLst>
                  <a:gd name="T0" fmla="*/ 166 w 171"/>
                  <a:gd name="T1" fmla="*/ 0 h 152"/>
                  <a:gd name="T2" fmla="*/ 5 w 171"/>
                  <a:gd name="T3" fmla="*/ 0 h 152"/>
                  <a:gd name="T4" fmla="*/ 0 w 171"/>
                  <a:gd name="T5" fmla="*/ 5 h 152"/>
                  <a:gd name="T6" fmla="*/ 0 w 171"/>
                  <a:gd name="T7" fmla="*/ 146 h 152"/>
                  <a:gd name="T8" fmla="*/ 5 w 171"/>
                  <a:gd name="T9" fmla="*/ 152 h 152"/>
                  <a:gd name="T10" fmla="*/ 166 w 171"/>
                  <a:gd name="T11" fmla="*/ 152 h 152"/>
                  <a:gd name="T12" fmla="*/ 171 w 171"/>
                  <a:gd name="T13" fmla="*/ 146 h 152"/>
                  <a:gd name="T14" fmla="*/ 171 w 171"/>
                  <a:gd name="T15" fmla="*/ 5 h 152"/>
                  <a:gd name="T16" fmla="*/ 166 w 171"/>
                  <a:gd name="T17" fmla="*/ 0 h 152"/>
                  <a:gd name="T18" fmla="*/ 132 w 171"/>
                  <a:gd name="T19" fmla="*/ 12 h 152"/>
                  <a:gd name="T20" fmla="*/ 139 w 171"/>
                  <a:gd name="T21" fmla="*/ 19 h 152"/>
                  <a:gd name="T22" fmla="*/ 132 w 171"/>
                  <a:gd name="T23" fmla="*/ 26 h 152"/>
                  <a:gd name="T24" fmla="*/ 124 w 171"/>
                  <a:gd name="T25" fmla="*/ 19 h 152"/>
                  <a:gd name="T26" fmla="*/ 132 w 171"/>
                  <a:gd name="T27" fmla="*/ 12 h 152"/>
                  <a:gd name="T28" fmla="*/ 110 w 171"/>
                  <a:gd name="T29" fmla="*/ 12 h 152"/>
                  <a:gd name="T30" fmla="*/ 118 w 171"/>
                  <a:gd name="T31" fmla="*/ 19 h 152"/>
                  <a:gd name="T32" fmla="*/ 110 w 171"/>
                  <a:gd name="T33" fmla="*/ 26 h 152"/>
                  <a:gd name="T34" fmla="*/ 103 w 171"/>
                  <a:gd name="T35" fmla="*/ 19 h 152"/>
                  <a:gd name="T36" fmla="*/ 110 w 171"/>
                  <a:gd name="T37" fmla="*/ 12 h 152"/>
                  <a:gd name="T38" fmla="*/ 160 w 171"/>
                  <a:gd name="T39" fmla="*/ 141 h 152"/>
                  <a:gd name="T40" fmla="*/ 11 w 171"/>
                  <a:gd name="T41" fmla="*/ 141 h 152"/>
                  <a:gd name="T42" fmla="*/ 11 w 171"/>
                  <a:gd name="T43" fmla="*/ 38 h 152"/>
                  <a:gd name="T44" fmla="*/ 160 w 171"/>
                  <a:gd name="T45" fmla="*/ 38 h 152"/>
                  <a:gd name="T46" fmla="*/ 160 w 171"/>
                  <a:gd name="T47" fmla="*/ 141 h 152"/>
                  <a:gd name="T48" fmla="*/ 153 w 171"/>
                  <a:gd name="T49" fmla="*/ 26 h 152"/>
                  <a:gd name="T50" fmla="*/ 146 w 171"/>
                  <a:gd name="T51" fmla="*/ 19 h 152"/>
                  <a:gd name="T52" fmla="*/ 153 w 171"/>
                  <a:gd name="T53" fmla="*/ 12 h 152"/>
                  <a:gd name="T54" fmla="*/ 160 w 171"/>
                  <a:gd name="T55" fmla="*/ 19 h 152"/>
                  <a:gd name="T56" fmla="*/ 153 w 171"/>
                  <a:gd name="T57" fmla="*/ 2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1" h="152">
                    <a:moveTo>
                      <a:pt x="166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9"/>
                      <a:pt x="2" y="152"/>
                      <a:pt x="5" y="152"/>
                    </a:cubicBezTo>
                    <a:cubicBezTo>
                      <a:pt x="166" y="152"/>
                      <a:pt x="166" y="152"/>
                      <a:pt x="166" y="152"/>
                    </a:cubicBezTo>
                    <a:cubicBezTo>
                      <a:pt x="169" y="152"/>
                      <a:pt x="171" y="149"/>
                      <a:pt x="171" y="146"/>
                    </a:cubicBezTo>
                    <a:cubicBezTo>
                      <a:pt x="171" y="5"/>
                      <a:pt x="171" y="5"/>
                      <a:pt x="171" y="5"/>
                    </a:cubicBezTo>
                    <a:cubicBezTo>
                      <a:pt x="171" y="2"/>
                      <a:pt x="169" y="0"/>
                      <a:pt x="166" y="0"/>
                    </a:cubicBezTo>
                    <a:close/>
                    <a:moveTo>
                      <a:pt x="132" y="12"/>
                    </a:moveTo>
                    <a:cubicBezTo>
                      <a:pt x="136" y="12"/>
                      <a:pt x="139" y="15"/>
                      <a:pt x="139" y="19"/>
                    </a:cubicBezTo>
                    <a:cubicBezTo>
                      <a:pt x="139" y="23"/>
                      <a:pt x="136" y="26"/>
                      <a:pt x="132" y="26"/>
                    </a:cubicBezTo>
                    <a:cubicBezTo>
                      <a:pt x="128" y="26"/>
                      <a:pt x="124" y="23"/>
                      <a:pt x="124" y="19"/>
                    </a:cubicBezTo>
                    <a:cubicBezTo>
                      <a:pt x="124" y="15"/>
                      <a:pt x="128" y="12"/>
                      <a:pt x="132" y="12"/>
                    </a:cubicBezTo>
                    <a:close/>
                    <a:moveTo>
                      <a:pt x="110" y="12"/>
                    </a:moveTo>
                    <a:cubicBezTo>
                      <a:pt x="114" y="12"/>
                      <a:pt x="118" y="15"/>
                      <a:pt x="118" y="19"/>
                    </a:cubicBezTo>
                    <a:cubicBezTo>
                      <a:pt x="118" y="23"/>
                      <a:pt x="114" y="26"/>
                      <a:pt x="110" y="26"/>
                    </a:cubicBezTo>
                    <a:cubicBezTo>
                      <a:pt x="106" y="26"/>
                      <a:pt x="103" y="23"/>
                      <a:pt x="103" y="19"/>
                    </a:cubicBezTo>
                    <a:cubicBezTo>
                      <a:pt x="103" y="15"/>
                      <a:pt x="106" y="12"/>
                      <a:pt x="110" y="12"/>
                    </a:cubicBezTo>
                    <a:close/>
                    <a:moveTo>
                      <a:pt x="160" y="141"/>
                    </a:moveTo>
                    <a:cubicBezTo>
                      <a:pt x="11" y="141"/>
                      <a:pt x="11" y="141"/>
                      <a:pt x="11" y="141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60" y="38"/>
                      <a:pt x="160" y="38"/>
                      <a:pt x="160" y="38"/>
                    </a:cubicBezTo>
                    <a:lnTo>
                      <a:pt x="160" y="141"/>
                    </a:lnTo>
                    <a:close/>
                    <a:moveTo>
                      <a:pt x="153" y="26"/>
                    </a:moveTo>
                    <a:cubicBezTo>
                      <a:pt x="149" y="26"/>
                      <a:pt x="146" y="23"/>
                      <a:pt x="146" y="19"/>
                    </a:cubicBezTo>
                    <a:cubicBezTo>
                      <a:pt x="146" y="15"/>
                      <a:pt x="149" y="12"/>
                      <a:pt x="153" y="12"/>
                    </a:cubicBezTo>
                    <a:cubicBezTo>
                      <a:pt x="157" y="12"/>
                      <a:pt x="160" y="15"/>
                      <a:pt x="160" y="19"/>
                    </a:cubicBezTo>
                    <a:cubicBezTo>
                      <a:pt x="160" y="23"/>
                      <a:pt x="157" y="26"/>
                      <a:pt x="153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Rectangle 328"/>
              <p:cNvSpPr>
                <a:spLocks noChangeArrowheads="1"/>
              </p:cNvSpPr>
              <p:nvPr/>
            </p:nvSpPr>
            <p:spPr bwMode="auto">
              <a:xfrm>
                <a:off x="4953712" y="4417273"/>
                <a:ext cx="315527" cy="5963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Rectangle 329"/>
              <p:cNvSpPr>
                <a:spLocks noChangeArrowheads="1"/>
              </p:cNvSpPr>
              <p:nvPr/>
            </p:nvSpPr>
            <p:spPr bwMode="auto">
              <a:xfrm>
                <a:off x="4953712" y="4501847"/>
                <a:ext cx="99754" cy="10517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Rectangle 330"/>
              <p:cNvSpPr>
                <a:spLocks noChangeArrowheads="1"/>
              </p:cNvSpPr>
              <p:nvPr/>
            </p:nvSpPr>
            <p:spPr bwMode="auto">
              <a:xfrm>
                <a:off x="5071899" y="4505100"/>
                <a:ext cx="107344" cy="1301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Rectangle 331"/>
              <p:cNvSpPr>
                <a:spLocks noChangeArrowheads="1"/>
              </p:cNvSpPr>
              <p:nvPr/>
            </p:nvSpPr>
            <p:spPr bwMode="auto">
              <a:xfrm>
                <a:off x="5071899" y="4548471"/>
                <a:ext cx="107344" cy="1301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Rectangle 332"/>
              <p:cNvSpPr>
                <a:spLocks noChangeArrowheads="1"/>
              </p:cNvSpPr>
              <p:nvPr/>
            </p:nvSpPr>
            <p:spPr bwMode="auto">
              <a:xfrm>
                <a:off x="5071899" y="4589674"/>
                <a:ext cx="107344" cy="1518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Freeform 333"/>
              <p:cNvSpPr>
                <a:spLocks/>
              </p:cNvSpPr>
              <p:nvPr/>
            </p:nvSpPr>
            <p:spPr bwMode="auto">
              <a:xfrm>
                <a:off x="5225867" y="4569073"/>
                <a:ext cx="40119" cy="41203"/>
              </a:xfrm>
              <a:custGeom>
                <a:avLst/>
                <a:gdLst>
                  <a:gd name="T0" fmla="*/ 11 w 37"/>
                  <a:gd name="T1" fmla="*/ 0 h 38"/>
                  <a:gd name="T2" fmla="*/ 11 w 37"/>
                  <a:gd name="T3" fmla="*/ 2 h 38"/>
                  <a:gd name="T4" fmla="*/ 0 w 37"/>
                  <a:gd name="T5" fmla="*/ 38 h 38"/>
                  <a:gd name="T6" fmla="*/ 35 w 37"/>
                  <a:gd name="T7" fmla="*/ 26 h 38"/>
                  <a:gd name="T8" fmla="*/ 37 w 37"/>
                  <a:gd name="T9" fmla="*/ 26 h 38"/>
                  <a:gd name="T10" fmla="*/ 11 w 37"/>
                  <a:gd name="T1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">
                    <a:moveTo>
                      <a:pt x="11" y="0"/>
                    </a:moveTo>
                    <a:lnTo>
                      <a:pt x="11" y="2"/>
                    </a:lnTo>
                    <a:lnTo>
                      <a:pt x="0" y="38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Freeform 334"/>
              <p:cNvSpPr>
                <a:spLocks/>
              </p:cNvSpPr>
              <p:nvPr/>
            </p:nvSpPr>
            <p:spPr bwMode="auto">
              <a:xfrm>
                <a:off x="5389594" y="4366311"/>
                <a:ext cx="76984" cy="79153"/>
              </a:xfrm>
              <a:custGeom>
                <a:avLst/>
                <a:gdLst>
                  <a:gd name="T0" fmla="*/ 23 w 30"/>
                  <a:gd name="T1" fmla="*/ 31 h 31"/>
                  <a:gd name="T2" fmla="*/ 28 w 30"/>
                  <a:gd name="T3" fmla="*/ 25 h 31"/>
                  <a:gd name="T4" fmla="*/ 28 w 30"/>
                  <a:gd name="T5" fmla="*/ 18 h 31"/>
                  <a:gd name="T6" fmla="*/ 13 w 30"/>
                  <a:gd name="T7" fmla="*/ 2 h 31"/>
                  <a:gd name="T8" fmla="*/ 6 w 30"/>
                  <a:gd name="T9" fmla="*/ 2 h 31"/>
                  <a:gd name="T10" fmla="*/ 0 w 30"/>
                  <a:gd name="T11" fmla="*/ 8 h 31"/>
                  <a:gd name="T12" fmla="*/ 23 w 30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1">
                    <a:moveTo>
                      <a:pt x="23" y="31"/>
                    </a:moveTo>
                    <a:cubicBezTo>
                      <a:pt x="28" y="25"/>
                      <a:pt x="28" y="25"/>
                      <a:pt x="28" y="25"/>
                    </a:cubicBezTo>
                    <a:cubicBezTo>
                      <a:pt x="30" y="23"/>
                      <a:pt x="30" y="20"/>
                      <a:pt x="28" y="18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1" y="0"/>
                      <a:pt x="8" y="0"/>
                      <a:pt x="6" y="2"/>
                    </a:cubicBezTo>
                    <a:cubicBezTo>
                      <a:pt x="0" y="8"/>
                      <a:pt x="0" y="8"/>
                      <a:pt x="0" y="8"/>
                    </a:cubicBezTo>
                    <a:lnTo>
                      <a:pt x="23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Freeform 335"/>
              <p:cNvSpPr>
                <a:spLocks/>
              </p:cNvSpPr>
              <p:nvPr/>
            </p:nvSpPr>
            <p:spPr bwMode="auto">
              <a:xfrm>
                <a:off x="5258396" y="4394503"/>
                <a:ext cx="182160" cy="182160"/>
              </a:xfrm>
              <a:custGeom>
                <a:avLst/>
                <a:gdLst>
                  <a:gd name="T0" fmla="*/ 49 w 71"/>
                  <a:gd name="T1" fmla="*/ 0 h 71"/>
                  <a:gd name="T2" fmla="*/ 48 w 71"/>
                  <a:gd name="T3" fmla="*/ 0 h 71"/>
                  <a:gd name="T4" fmla="*/ 2 w 71"/>
                  <a:gd name="T5" fmla="*/ 47 h 71"/>
                  <a:gd name="T6" fmla="*/ 2 w 71"/>
                  <a:gd name="T7" fmla="*/ 54 h 71"/>
                  <a:gd name="T8" fmla="*/ 2 w 71"/>
                  <a:gd name="T9" fmla="*/ 55 h 71"/>
                  <a:gd name="T10" fmla="*/ 8 w 71"/>
                  <a:gd name="T11" fmla="*/ 56 h 71"/>
                  <a:gd name="T12" fmla="*/ 9 w 71"/>
                  <a:gd name="T13" fmla="*/ 62 h 71"/>
                  <a:gd name="T14" fmla="*/ 9 w 71"/>
                  <a:gd name="T15" fmla="*/ 62 h 71"/>
                  <a:gd name="T16" fmla="*/ 15 w 71"/>
                  <a:gd name="T17" fmla="*/ 63 h 71"/>
                  <a:gd name="T18" fmla="*/ 16 w 71"/>
                  <a:gd name="T19" fmla="*/ 69 h 71"/>
                  <a:gd name="T20" fmla="*/ 17 w 71"/>
                  <a:gd name="T21" fmla="*/ 69 h 71"/>
                  <a:gd name="T22" fmla="*/ 24 w 71"/>
                  <a:gd name="T23" fmla="*/ 69 h 71"/>
                  <a:gd name="T24" fmla="*/ 71 w 71"/>
                  <a:gd name="T25" fmla="*/ 23 h 71"/>
                  <a:gd name="T26" fmla="*/ 71 w 71"/>
                  <a:gd name="T27" fmla="*/ 22 h 71"/>
                  <a:gd name="T28" fmla="*/ 49 w 71"/>
                  <a:gd name="T2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1" h="71">
                    <a:moveTo>
                      <a:pt x="49" y="0"/>
                    </a:moveTo>
                    <a:cubicBezTo>
                      <a:pt x="49" y="0"/>
                      <a:pt x="48" y="0"/>
                      <a:pt x="48" y="0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0" y="49"/>
                      <a:pt x="0" y="52"/>
                      <a:pt x="2" y="54"/>
                    </a:cubicBezTo>
                    <a:cubicBezTo>
                      <a:pt x="2" y="55"/>
                      <a:pt x="2" y="55"/>
                      <a:pt x="2" y="55"/>
                    </a:cubicBezTo>
                    <a:cubicBezTo>
                      <a:pt x="4" y="56"/>
                      <a:pt x="6" y="57"/>
                      <a:pt x="8" y="56"/>
                    </a:cubicBezTo>
                    <a:cubicBezTo>
                      <a:pt x="7" y="58"/>
                      <a:pt x="7" y="60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11" y="64"/>
                      <a:pt x="13" y="64"/>
                      <a:pt x="15" y="63"/>
                    </a:cubicBezTo>
                    <a:cubicBezTo>
                      <a:pt x="14" y="65"/>
                      <a:pt x="15" y="67"/>
                      <a:pt x="16" y="69"/>
                    </a:cubicBezTo>
                    <a:cubicBezTo>
                      <a:pt x="17" y="69"/>
                      <a:pt x="17" y="69"/>
                      <a:pt x="17" y="69"/>
                    </a:cubicBezTo>
                    <a:cubicBezTo>
                      <a:pt x="19" y="71"/>
                      <a:pt x="22" y="71"/>
                      <a:pt x="24" y="69"/>
                    </a:cubicBez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3"/>
                      <a:pt x="71" y="22"/>
                      <a:pt x="71" y="22"/>
                    </a:cubicBezTo>
                    <a:lnTo>
                      <a:pt x="4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5" name="组合 34"/>
          <p:cNvGrpSpPr/>
          <p:nvPr userDrawn="1"/>
        </p:nvGrpSpPr>
        <p:grpSpPr>
          <a:xfrm>
            <a:off x="10500817" y="293364"/>
            <a:ext cx="439701" cy="459830"/>
            <a:chOff x="4626437" y="4265651"/>
            <a:chExt cx="414516" cy="414516"/>
          </a:xfrm>
        </p:grpSpPr>
        <p:sp>
          <p:nvSpPr>
            <p:cNvPr id="36" name="椭圆 35"/>
            <p:cNvSpPr/>
            <p:nvPr/>
          </p:nvSpPr>
          <p:spPr>
            <a:xfrm>
              <a:off x="4626437" y="4265651"/>
              <a:ext cx="414516" cy="414516"/>
            </a:xfrm>
            <a:prstGeom prst="ellipse">
              <a:avLst/>
            </a:prstGeom>
            <a:solidFill>
              <a:schemeClr val="accent3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4710891" y="4356960"/>
              <a:ext cx="232896" cy="199705"/>
              <a:chOff x="3546346" y="2339026"/>
              <a:chExt cx="897787" cy="769842"/>
            </a:xfrm>
            <a:solidFill>
              <a:schemeClr val="bg1"/>
            </a:solidFill>
          </p:grpSpPr>
          <p:sp>
            <p:nvSpPr>
              <p:cNvPr id="38" name="Rectangle 227"/>
              <p:cNvSpPr>
                <a:spLocks noChangeArrowheads="1"/>
              </p:cNvSpPr>
              <p:nvPr/>
            </p:nvSpPr>
            <p:spPr bwMode="auto">
              <a:xfrm>
                <a:off x="3561526" y="3077423"/>
                <a:ext cx="882607" cy="3144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Freeform 228"/>
              <p:cNvSpPr>
                <a:spLocks/>
              </p:cNvSpPr>
              <p:nvPr/>
            </p:nvSpPr>
            <p:spPr bwMode="auto">
              <a:xfrm>
                <a:off x="3617909" y="2844302"/>
                <a:ext cx="125777" cy="210351"/>
              </a:xfrm>
              <a:custGeom>
                <a:avLst/>
                <a:gdLst>
                  <a:gd name="T0" fmla="*/ 6 w 49"/>
                  <a:gd name="T1" fmla="*/ 82 h 82"/>
                  <a:gd name="T2" fmla="*/ 43 w 49"/>
                  <a:gd name="T3" fmla="*/ 82 h 82"/>
                  <a:gd name="T4" fmla="*/ 49 w 49"/>
                  <a:gd name="T5" fmla="*/ 76 h 82"/>
                  <a:gd name="T6" fmla="*/ 49 w 49"/>
                  <a:gd name="T7" fmla="*/ 0 h 82"/>
                  <a:gd name="T8" fmla="*/ 0 w 49"/>
                  <a:gd name="T9" fmla="*/ 49 h 82"/>
                  <a:gd name="T10" fmla="*/ 0 w 49"/>
                  <a:gd name="T11" fmla="*/ 76 h 82"/>
                  <a:gd name="T12" fmla="*/ 6 w 49"/>
                  <a:gd name="T13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82">
                    <a:moveTo>
                      <a:pt x="6" y="82"/>
                    </a:moveTo>
                    <a:cubicBezTo>
                      <a:pt x="43" y="82"/>
                      <a:pt x="43" y="82"/>
                      <a:pt x="43" y="82"/>
                    </a:cubicBezTo>
                    <a:cubicBezTo>
                      <a:pt x="46" y="82"/>
                      <a:pt x="49" y="79"/>
                      <a:pt x="49" y="76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9"/>
                      <a:pt x="3" y="82"/>
                      <a:pt x="6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Freeform 229"/>
              <p:cNvSpPr>
                <a:spLocks/>
              </p:cNvSpPr>
              <p:nvPr/>
            </p:nvSpPr>
            <p:spPr bwMode="auto">
              <a:xfrm>
                <a:off x="3779467" y="2682744"/>
                <a:ext cx="122524" cy="371910"/>
              </a:xfrm>
              <a:custGeom>
                <a:avLst/>
                <a:gdLst>
                  <a:gd name="T0" fmla="*/ 5 w 48"/>
                  <a:gd name="T1" fmla="*/ 145 h 145"/>
                  <a:gd name="T2" fmla="*/ 43 w 48"/>
                  <a:gd name="T3" fmla="*/ 145 h 145"/>
                  <a:gd name="T4" fmla="*/ 48 w 48"/>
                  <a:gd name="T5" fmla="*/ 139 h 145"/>
                  <a:gd name="T6" fmla="*/ 48 w 48"/>
                  <a:gd name="T7" fmla="*/ 0 h 145"/>
                  <a:gd name="T8" fmla="*/ 0 w 48"/>
                  <a:gd name="T9" fmla="*/ 49 h 145"/>
                  <a:gd name="T10" fmla="*/ 0 w 48"/>
                  <a:gd name="T11" fmla="*/ 139 h 145"/>
                  <a:gd name="T12" fmla="*/ 5 w 48"/>
                  <a:gd name="T13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45">
                    <a:moveTo>
                      <a:pt x="5" y="145"/>
                    </a:moveTo>
                    <a:cubicBezTo>
                      <a:pt x="43" y="145"/>
                      <a:pt x="43" y="145"/>
                      <a:pt x="43" y="145"/>
                    </a:cubicBezTo>
                    <a:cubicBezTo>
                      <a:pt x="46" y="145"/>
                      <a:pt x="48" y="142"/>
                      <a:pt x="48" y="139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42"/>
                      <a:pt x="2" y="145"/>
                      <a:pt x="5" y="1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Freeform 230"/>
              <p:cNvSpPr>
                <a:spLocks/>
              </p:cNvSpPr>
              <p:nvPr/>
            </p:nvSpPr>
            <p:spPr bwMode="auto">
              <a:xfrm>
                <a:off x="3938857" y="2713104"/>
                <a:ext cx="124693" cy="341550"/>
              </a:xfrm>
              <a:custGeom>
                <a:avLst/>
                <a:gdLst>
                  <a:gd name="T0" fmla="*/ 22 w 49"/>
                  <a:gd name="T1" fmla="*/ 22 h 133"/>
                  <a:gd name="T2" fmla="*/ 0 w 49"/>
                  <a:gd name="T3" fmla="*/ 0 h 133"/>
                  <a:gd name="T4" fmla="*/ 0 w 49"/>
                  <a:gd name="T5" fmla="*/ 127 h 133"/>
                  <a:gd name="T6" fmla="*/ 6 w 49"/>
                  <a:gd name="T7" fmla="*/ 133 h 133"/>
                  <a:gd name="T8" fmla="*/ 43 w 49"/>
                  <a:gd name="T9" fmla="*/ 133 h 133"/>
                  <a:gd name="T10" fmla="*/ 49 w 49"/>
                  <a:gd name="T11" fmla="*/ 127 h 133"/>
                  <a:gd name="T12" fmla="*/ 49 w 49"/>
                  <a:gd name="T13" fmla="*/ 26 h 133"/>
                  <a:gd name="T14" fmla="*/ 38 w 49"/>
                  <a:gd name="T15" fmla="*/ 29 h 133"/>
                  <a:gd name="T16" fmla="*/ 22 w 49"/>
                  <a:gd name="T17" fmla="*/ 2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133">
                    <a:moveTo>
                      <a:pt x="22" y="2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0" y="130"/>
                      <a:pt x="3" y="133"/>
                      <a:pt x="6" y="133"/>
                    </a:cubicBezTo>
                    <a:cubicBezTo>
                      <a:pt x="43" y="133"/>
                      <a:pt x="43" y="133"/>
                      <a:pt x="43" y="133"/>
                    </a:cubicBezTo>
                    <a:cubicBezTo>
                      <a:pt x="46" y="133"/>
                      <a:pt x="49" y="130"/>
                      <a:pt x="49" y="127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6" y="28"/>
                      <a:pt x="42" y="29"/>
                      <a:pt x="38" y="29"/>
                    </a:cubicBezTo>
                    <a:cubicBezTo>
                      <a:pt x="32" y="29"/>
                      <a:pt x="27" y="26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Freeform 231"/>
              <p:cNvSpPr>
                <a:spLocks/>
              </p:cNvSpPr>
              <p:nvPr/>
            </p:nvSpPr>
            <p:spPr bwMode="auto">
              <a:xfrm>
                <a:off x="4100415" y="2624193"/>
                <a:ext cx="122524" cy="430461"/>
              </a:xfrm>
              <a:custGeom>
                <a:avLst/>
                <a:gdLst>
                  <a:gd name="T0" fmla="*/ 5 w 48"/>
                  <a:gd name="T1" fmla="*/ 168 h 168"/>
                  <a:gd name="T2" fmla="*/ 43 w 48"/>
                  <a:gd name="T3" fmla="*/ 168 h 168"/>
                  <a:gd name="T4" fmla="*/ 48 w 48"/>
                  <a:gd name="T5" fmla="*/ 162 h 168"/>
                  <a:gd name="T6" fmla="*/ 48 w 48"/>
                  <a:gd name="T7" fmla="*/ 0 h 168"/>
                  <a:gd name="T8" fmla="*/ 0 w 48"/>
                  <a:gd name="T9" fmla="*/ 48 h 168"/>
                  <a:gd name="T10" fmla="*/ 0 w 48"/>
                  <a:gd name="T11" fmla="*/ 162 h 168"/>
                  <a:gd name="T12" fmla="*/ 5 w 48"/>
                  <a:gd name="T13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68">
                    <a:moveTo>
                      <a:pt x="5" y="168"/>
                    </a:moveTo>
                    <a:cubicBezTo>
                      <a:pt x="43" y="168"/>
                      <a:pt x="43" y="168"/>
                      <a:pt x="43" y="168"/>
                    </a:cubicBezTo>
                    <a:cubicBezTo>
                      <a:pt x="46" y="168"/>
                      <a:pt x="48" y="165"/>
                      <a:pt x="48" y="162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162"/>
                      <a:pt x="0" y="162"/>
                      <a:pt x="0" y="162"/>
                    </a:cubicBezTo>
                    <a:cubicBezTo>
                      <a:pt x="0" y="165"/>
                      <a:pt x="2" y="168"/>
                      <a:pt x="5" y="1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Freeform 232"/>
              <p:cNvSpPr>
                <a:spLocks/>
              </p:cNvSpPr>
              <p:nvPr/>
            </p:nvSpPr>
            <p:spPr bwMode="auto">
              <a:xfrm>
                <a:off x="4258721" y="2513596"/>
                <a:ext cx="125777" cy="541058"/>
              </a:xfrm>
              <a:custGeom>
                <a:avLst/>
                <a:gdLst>
                  <a:gd name="T0" fmla="*/ 29 w 49"/>
                  <a:gd name="T1" fmla="*/ 0 h 211"/>
                  <a:gd name="T2" fmla="*/ 0 w 49"/>
                  <a:gd name="T3" fmla="*/ 29 h 211"/>
                  <a:gd name="T4" fmla="*/ 0 w 49"/>
                  <a:gd name="T5" fmla="*/ 205 h 211"/>
                  <a:gd name="T6" fmla="*/ 6 w 49"/>
                  <a:gd name="T7" fmla="*/ 211 h 211"/>
                  <a:gd name="T8" fmla="*/ 43 w 49"/>
                  <a:gd name="T9" fmla="*/ 211 h 211"/>
                  <a:gd name="T10" fmla="*/ 49 w 49"/>
                  <a:gd name="T11" fmla="*/ 205 h 211"/>
                  <a:gd name="T12" fmla="*/ 49 w 49"/>
                  <a:gd name="T13" fmla="*/ 22 h 211"/>
                  <a:gd name="T14" fmla="*/ 29 w 49"/>
                  <a:gd name="T15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211">
                    <a:moveTo>
                      <a:pt x="29" y="0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05"/>
                      <a:pt x="0" y="205"/>
                      <a:pt x="0" y="205"/>
                    </a:cubicBezTo>
                    <a:cubicBezTo>
                      <a:pt x="0" y="208"/>
                      <a:pt x="3" y="211"/>
                      <a:pt x="6" y="211"/>
                    </a:cubicBezTo>
                    <a:cubicBezTo>
                      <a:pt x="43" y="211"/>
                      <a:pt x="43" y="211"/>
                      <a:pt x="43" y="211"/>
                    </a:cubicBezTo>
                    <a:cubicBezTo>
                      <a:pt x="46" y="211"/>
                      <a:pt x="49" y="208"/>
                      <a:pt x="49" y="205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38" y="21"/>
                      <a:pt x="29" y="12"/>
                      <a:pt x="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Freeform 233"/>
              <p:cNvSpPr>
                <a:spLocks/>
              </p:cNvSpPr>
              <p:nvPr/>
            </p:nvSpPr>
            <p:spPr bwMode="auto">
              <a:xfrm>
                <a:off x="3546346" y="2339026"/>
                <a:ext cx="871764" cy="610452"/>
              </a:xfrm>
              <a:custGeom>
                <a:avLst/>
                <a:gdLst>
                  <a:gd name="T0" fmla="*/ 20 w 340"/>
                  <a:gd name="T1" fmla="*/ 234 h 238"/>
                  <a:gd name="T2" fmla="*/ 140 w 340"/>
                  <a:gd name="T3" fmla="*/ 113 h 238"/>
                  <a:gd name="T4" fmla="*/ 183 w 340"/>
                  <a:gd name="T5" fmla="*/ 156 h 238"/>
                  <a:gd name="T6" fmla="*/ 199 w 340"/>
                  <a:gd name="T7" fmla="*/ 156 h 238"/>
                  <a:gd name="T8" fmla="*/ 318 w 340"/>
                  <a:gd name="T9" fmla="*/ 37 h 238"/>
                  <a:gd name="T10" fmla="*/ 318 w 340"/>
                  <a:gd name="T11" fmla="*/ 64 h 238"/>
                  <a:gd name="T12" fmla="*/ 329 w 340"/>
                  <a:gd name="T13" fmla="*/ 75 h 238"/>
                  <a:gd name="T14" fmla="*/ 340 w 340"/>
                  <a:gd name="T15" fmla="*/ 64 h 238"/>
                  <a:gd name="T16" fmla="*/ 340 w 340"/>
                  <a:gd name="T17" fmla="*/ 11 h 238"/>
                  <a:gd name="T18" fmla="*/ 337 w 340"/>
                  <a:gd name="T19" fmla="*/ 3 h 238"/>
                  <a:gd name="T20" fmla="*/ 329 w 340"/>
                  <a:gd name="T21" fmla="*/ 0 h 238"/>
                  <a:gd name="T22" fmla="*/ 276 w 340"/>
                  <a:gd name="T23" fmla="*/ 0 h 238"/>
                  <a:gd name="T24" fmla="*/ 265 w 340"/>
                  <a:gd name="T25" fmla="*/ 11 h 238"/>
                  <a:gd name="T26" fmla="*/ 276 w 340"/>
                  <a:gd name="T27" fmla="*/ 22 h 238"/>
                  <a:gd name="T28" fmla="*/ 302 w 340"/>
                  <a:gd name="T29" fmla="*/ 22 h 238"/>
                  <a:gd name="T30" fmla="*/ 191 w 340"/>
                  <a:gd name="T31" fmla="*/ 133 h 238"/>
                  <a:gd name="T32" fmla="*/ 148 w 340"/>
                  <a:gd name="T33" fmla="*/ 90 h 238"/>
                  <a:gd name="T34" fmla="*/ 133 w 340"/>
                  <a:gd name="T35" fmla="*/ 90 h 238"/>
                  <a:gd name="T36" fmla="*/ 4 w 340"/>
                  <a:gd name="T37" fmla="*/ 219 h 238"/>
                  <a:gd name="T38" fmla="*/ 4 w 340"/>
                  <a:gd name="T39" fmla="*/ 234 h 238"/>
                  <a:gd name="T40" fmla="*/ 20 w 340"/>
                  <a:gd name="T41" fmla="*/ 2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238">
                    <a:moveTo>
                      <a:pt x="20" y="234"/>
                    </a:moveTo>
                    <a:cubicBezTo>
                      <a:pt x="140" y="113"/>
                      <a:pt x="140" y="113"/>
                      <a:pt x="140" y="113"/>
                    </a:cubicBezTo>
                    <a:cubicBezTo>
                      <a:pt x="183" y="156"/>
                      <a:pt x="183" y="156"/>
                      <a:pt x="183" y="156"/>
                    </a:cubicBezTo>
                    <a:cubicBezTo>
                      <a:pt x="188" y="160"/>
                      <a:pt x="195" y="160"/>
                      <a:pt x="199" y="156"/>
                    </a:cubicBezTo>
                    <a:cubicBezTo>
                      <a:pt x="318" y="37"/>
                      <a:pt x="318" y="37"/>
                      <a:pt x="318" y="37"/>
                    </a:cubicBezTo>
                    <a:cubicBezTo>
                      <a:pt x="318" y="64"/>
                      <a:pt x="318" y="64"/>
                      <a:pt x="318" y="64"/>
                    </a:cubicBezTo>
                    <a:cubicBezTo>
                      <a:pt x="318" y="70"/>
                      <a:pt x="323" y="75"/>
                      <a:pt x="329" y="75"/>
                    </a:cubicBezTo>
                    <a:cubicBezTo>
                      <a:pt x="335" y="75"/>
                      <a:pt x="340" y="70"/>
                      <a:pt x="340" y="64"/>
                    </a:cubicBezTo>
                    <a:cubicBezTo>
                      <a:pt x="340" y="11"/>
                      <a:pt x="340" y="11"/>
                      <a:pt x="340" y="11"/>
                    </a:cubicBezTo>
                    <a:cubicBezTo>
                      <a:pt x="340" y="8"/>
                      <a:pt x="339" y="5"/>
                      <a:pt x="337" y="3"/>
                    </a:cubicBezTo>
                    <a:cubicBezTo>
                      <a:pt x="335" y="1"/>
                      <a:pt x="332" y="0"/>
                      <a:pt x="329" y="0"/>
                    </a:cubicBezTo>
                    <a:cubicBezTo>
                      <a:pt x="276" y="0"/>
                      <a:pt x="276" y="0"/>
                      <a:pt x="276" y="0"/>
                    </a:cubicBezTo>
                    <a:cubicBezTo>
                      <a:pt x="270" y="0"/>
                      <a:pt x="265" y="4"/>
                      <a:pt x="265" y="11"/>
                    </a:cubicBezTo>
                    <a:cubicBezTo>
                      <a:pt x="265" y="17"/>
                      <a:pt x="270" y="22"/>
                      <a:pt x="276" y="22"/>
                    </a:cubicBezTo>
                    <a:cubicBezTo>
                      <a:pt x="302" y="22"/>
                      <a:pt x="302" y="22"/>
                      <a:pt x="302" y="22"/>
                    </a:cubicBezTo>
                    <a:cubicBezTo>
                      <a:pt x="191" y="133"/>
                      <a:pt x="191" y="133"/>
                      <a:pt x="191" y="133"/>
                    </a:cubicBezTo>
                    <a:cubicBezTo>
                      <a:pt x="148" y="90"/>
                      <a:pt x="148" y="90"/>
                      <a:pt x="148" y="90"/>
                    </a:cubicBezTo>
                    <a:cubicBezTo>
                      <a:pt x="144" y="86"/>
                      <a:pt x="137" y="86"/>
                      <a:pt x="133" y="90"/>
                    </a:cubicBezTo>
                    <a:cubicBezTo>
                      <a:pt x="4" y="219"/>
                      <a:pt x="4" y="219"/>
                      <a:pt x="4" y="219"/>
                    </a:cubicBezTo>
                    <a:cubicBezTo>
                      <a:pt x="0" y="223"/>
                      <a:pt x="0" y="230"/>
                      <a:pt x="4" y="234"/>
                    </a:cubicBezTo>
                    <a:cubicBezTo>
                      <a:pt x="8" y="238"/>
                      <a:pt x="15" y="238"/>
                      <a:pt x="20" y="2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3F3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12061" y="288370"/>
            <a:ext cx="11017092" cy="1200150"/>
          </a:xfrm>
          <a:prstGeom prst="rect">
            <a:avLst/>
          </a:prstGeom>
        </p:spPr>
        <p:txBody>
          <a:bodyPr vert="horz" lIns="124398" tIns="62199" rIns="124398" bIns="62199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12061" y="1680213"/>
            <a:ext cx="11017092" cy="4752261"/>
          </a:xfrm>
          <a:prstGeom prst="rect">
            <a:avLst/>
          </a:prstGeom>
        </p:spPr>
        <p:txBody>
          <a:bodyPr vert="horz" lIns="124398" tIns="62199" rIns="124398" bIns="62199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12060" y="6674168"/>
            <a:ext cx="2856283" cy="383382"/>
          </a:xfrm>
          <a:prstGeom prst="rect">
            <a:avLst/>
          </a:prstGeom>
        </p:spPr>
        <p:txBody>
          <a:bodyPr vert="horz" lIns="124398" tIns="62199" rIns="124398" bIns="62199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82415" y="6674168"/>
            <a:ext cx="3876385" cy="383382"/>
          </a:xfrm>
          <a:prstGeom prst="rect">
            <a:avLst/>
          </a:prstGeom>
        </p:spPr>
        <p:txBody>
          <a:bodyPr vert="horz" lIns="124398" tIns="62199" rIns="124398" bIns="62199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72870" y="6674168"/>
            <a:ext cx="2856283" cy="383382"/>
          </a:xfrm>
          <a:prstGeom prst="rect">
            <a:avLst/>
          </a:prstGeom>
        </p:spPr>
        <p:txBody>
          <a:bodyPr vert="horz" lIns="124398" tIns="62199" rIns="124398" bIns="62199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</p:sldLayoutIdLst>
  <p:timing>
    <p:tnLst>
      <p:par>
        <p:cTn id="1" dur="indefinite" restart="never" nodeType="tmRoot"/>
      </p:par>
    </p:tnLst>
  </p:timing>
  <p:txStyles>
    <p:titleStyle>
      <a:lvl1pPr algn="ctr" defTabSz="1243982" rtl="0" eaLnBrk="1" latinLnBrk="0" hangingPunct="1">
        <a:spcBef>
          <a:spcPct val="0"/>
        </a:spcBef>
        <a:buNone/>
        <a:defRPr sz="6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6493" indent="-466493" algn="l" defTabSz="1243982" rtl="0" eaLnBrk="1" latinLnBrk="0" hangingPunct="1">
        <a:spcBef>
          <a:spcPct val="20000"/>
        </a:spcBef>
        <a:buFont typeface="Arial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1010735" indent="-388744" algn="l" defTabSz="1243982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54977" indent="-310995" algn="l" defTabSz="1243982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176968" indent="-310995" algn="l" defTabSz="12439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798960" indent="-310995" algn="l" defTabSz="1243982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0" indent="-310995" algn="l" defTabSz="124398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042942" indent="-310995" algn="l" defTabSz="124398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664932" indent="-310995" algn="l" defTabSz="124398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286923" indent="-310995" algn="l" defTabSz="124398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21990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43982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865972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487964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09954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945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53936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975927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png"/><Relationship Id="rId4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4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4886334"/>
            <a:ext cx="12241213" cy="231456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4398" tIns="62199" rIns="124398" bIns="62199" rtlCol="0" anchor="ctr"/>
          <a:lstStyle/>
          <a:p>
            <a:pPr algn="ctr"/>
            <a:endParaRPr lang="zh-CN" altLang="en-US"/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1119946" y="2100252"/>
            <a:ext cx="9826974" cy="96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4398" tIns="62199" rIns="124398" bIns="62199">
            <a:spAutoFit/>
          </a:bodyPr>
          <a:lstStyle/>
          <a:p>
            <a:pPr marL="466493" indent="-466493" algn="ctr">
              <a:lnSpc>
                <a:spcPts val="7346"/>
              </a:lnSpc>
              <a:spcBef>
                <a:spcPct val="0"/>
              </a:spcBef>
              <a:defRPr/>
            </a:pPr>
            <a:r>
              <a:rPr lang="zh-CN" altLang="en-US" sz="4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黑体" pitchFamily="49" charset="-122"/>
              </a:rPr>
              <a:t>城市轨道交通信号基础</a:t>
            </a:r>
            <a:endParaRPr lang="zh-CN" altLang="en-US" sz="3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黑体" pitchFamily="49" charset="-122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5549102" y="3529012"/>
            <a:ext cx="6500858" cy="1313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4398" tIns="62199" rIns="124398" bIns="62199" anchor="ctr"/>
          <a:lstStyle/>
          <a:p>
            <a:pPr algn="ctr">
              <a:spcBef>
                <a:spcPct val="0"/>
              </a:spcBef>
            </a:pPr>
            <a:r>
              <a:rPr lang="zh-CN" altLang="en-US" sz="3800" b="1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制作人：</a:t>
            </a:r>
            <a:r>
              <a:rPr lang="en-US" altLang="zh-CN" sz="3800" b="1" dirty="0" smtClean="0">
                <a:solidFill>
                  <a:srgbClr val="000000"/>
                </a:solidFill>
                <a:latin typeface="Vivaldi" pitchFamily="66" charset="0"/>
                <a:ea typeface="华文新魏" pitchFamily="2" charset="-122"/>
              </a:rPr>
              <a:t>TLN</a:t>
            </a:r>
            <a:endParaRPr lang="zh-CN" altLang="en-US" sz="3800" dirty="0" smtClean="0">
              <a:solidFill>
                <a:srgbClr val="000000"/>
              </a:solidFill>
              <a:latin typeface="Vivaldi" pitchFamily="66" charset="0"/>
              <a:ea typeface="华文新魏" pitchFamily="2" charset="-122"/>
            </a:endParaRPr>
          </a:p>
        </p:txBody>
      </p:sp>
      <p:pic>
        <p:nvPicPr>
          <p:cNvPr id="46081" name="Picture 1" descr="C:\Users\Administrator\Desktop\地铁1号线照片\6405841874086792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690" y="5100648"/>
            <a:ext cx="3714776" cy="1797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2" name="Picture 2" descr="C:\Users\Administrator\Desktop\地铁1号线照片\72860685735581683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780" y="5100648"/>
            <a:ext cx="3857652" cy="181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3" name="Picture 3" descr="C:\Users\Administrator\AppData\Roaming\Tencent\Users\603359521\QQ\WinTemp\RichOle\N7~6Z6}]4[LR(G]`L{7EQPA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63746" y="5100648"/>
            <a:ext cx="3714776" cy="1822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0418" name="Picture 2" descr="C:\Users\Administrator\Desktop\信号基础课程材料\微信图片_2018122014180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9814" y="314302"/>
            <a:ext cx="4643470" cy="10327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008651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 advClick="0">
        <p:fade/>
      </p:transition>
    </mc:Choice>
    <mc:Fallback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5756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1.1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城市轨道交通信号系统及其发展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957244"/>
            <a:ext cx="6613545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1.1.3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城市轨道交通信号系统发展及应用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gray">
          <a:xfrm>
            <a:off x="405566" y="1600186"/>
            <a:ext cx="2626040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、国外应用情况</a:t>
            </a:r>
            <a:endParaRPr lang="en-US" altLang="zh-CN" b="1" dirty="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834194" y="2171690"/>
          <a:ext cx="10930014" cy="4700653"/>
        </p:xfrm>
        <a:graphic>
          <a:graphicData uri="http://schemas.openxmlformats.org/drawingml/2006/table">
            <a:tbl>
              <a:tblPr/>
              <a:tblGrid>
                <a:gridCol w="1472670"/>
                <a:gridCol w="4538874"/>
                <a:gridCol w="4918470"/>
              </a:tblGrid>
              <a:tr h="3571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 dirty="0">
                          <a:latin typeface="Calibri"/>
                          <a:ea typeface="宋体"/>
                          <a:cs typeface="Times New Roman"/>
                        </a:rPr>
                        <a:t>控制模式</a:t>
                      </a:r>
                      <a:endParaRPr lang="zh-CN" sz="14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供应商</a:t>
                      </a:r>
                      <a:endParaRPr lang="zh-CN" sz="14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主要应用情况</a:t>
                      </a:r>
                      <a:endParaRPr lang="zh-CN" sz="14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2715">
                <a:tc row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latin typeface="Calibri"/>
                          <a:ea typeface="宋体"/>
                          <a:cs typeface="Times New Roman"/>
                        </a:rPr>
                        <a:t>固定闭塞制式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latin typeface="Calibri"/>
                          <a:ea typeface="宋体"/>
                          <a:cs typeface="Times New Roman"/>
                        </a:rPr>
                        <a:t>西屋公司（</a:t>
                      </a:r>
                      <a:r>
                        <a:rPr lang="en-US" sz="1400" kern="100">
                          <a:latin typeface="Calibri"/>
                          <a:ea typeface="宋体"/>
                          <a:cs typeface="Times New Roman"/>
                        </a:rPr>
                        <a:t>WESTING HOUSE </a:t>
                      </a:r>
                      <a:r>
                        <a:rPr lang="zh-CN" sz="1400" kern="100">
                          <a:latin typeface="Calibri"/>
                          <a:ea typeface="宋体"/>
                          <a:cs typeface="Times New Roman"/>
                        </a:rPr>
                        <a:t>，英国）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latin typeface="Calibri"/>
                          <a:ea typeface="宋体"/>
                          <a:cs typeface="Times New Roman"/>
                        </a:rPr>
                        <a:t>新加坡</a:t>
                      </a:r>
                      <a:r>
                        <a:rPr lang="en-US" sz="1400" kern="100">
                          <a:latin typeface="Calibri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400" kern="100">
                          <a:latin typeface="Calibri"/>
                          <a:ea typeface="宋体"/>
                          <a:cs typeface="Times New Roman"/>
                        </a:rPr>
                        <a:t>号线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71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latin typeface="Calibri"/>
                          <a:ea typeface="宋体"/>
                          <a:cs typeface="Times New Roman"/>
                        </a:rPr>
                        <a:t>美国通用铁路信号有限公司（</a:t>
                      </a:r>
                      <a:r>
                        <a:rPr lang="en-US" sz="1400" kern="100" dirty="0">
                          <a:latin typeface="Calibri"/>
                          <a:ea typeface="宋体"/>
                          <a:cs typeface="Times New Roman"/>
                        </a:rPr>
                        <a:t>GRS </a:t>
                      </a:r>
                      <a:r>
                        <a:rPr lang="zh-CN" sz="1400" kern="100" dirty="0">
                          <a:latin typeface="Calibri"/>
                          <a:ea typeface="宋体"/>
                          <a:cs typeface="Times New Roman"/>
                        </a:rPr>
                        <a:t>，美国）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latin typeface="Calibri"/>
                          <a:ea typeface="宋体"/>
                          <a:cs typeface="Times New Roman"/>
                        </a:rPr>
                        <a:t>纽约地铁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54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latin typeface="Calibri"/>
                          <a:ea typeface="宋体"/>
                          <a:cs typeface="Times New Roman"/>
                        </a:rPr>
                        <a:t>西门子公司（</a:t>
                      </a:r>
                      <a:r>
                        <a:rPr lang="en-US" sz="1400" kern="100" dirty="0">
                          <a:latin typeface="Calibri"/>
                          <a:ea typeface="宋体"/>
                          <a:cs typeface="Times New Roman"/>
                        </a:rPr>
                        <a:t>SIEMENS</a:t>
                      </a:r>
                      <a:r>
                        <a:rPr lang="zh-CN" sz="1400" kern="100" dirty="0">
                          <a:latin typeface="Calibri"/>
                          <a:ea typeface="宋体"/>
                          <a:cs typeface="Times New Roman"/>
                        </a:rPr>
                        <a:t>，德国）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latin typeface="Calibri"/>
                          <a:ea typeface="宋体"/>
                          <a:cs typeface="Times New Roman"/>
                        </a:rPr>
                        <a:t>在德国广泛应用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54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latin typeface="Calibri"/>
                          <a:ea typeface="宋体"/>
                          <a:cs typeface="Times New Roman"/>
                        </a:rPr>
                        <a:t>阿尔斯通公司（</a:t>
                      </a:r>
                      <a:r>
                        <a:rPr lang="en-US" sz="1400" kern="100" dirty="0">
                          <a:latin typeface="Calibri"/>
                          <a:ea typeface="宋体"/>
                          <a:cs typeface="Times New Roman"/>
                        </a:rPr>
                        <a:t>ALSTOM</a:t>
                      </a:r>
                      <a:r>
                        <a:rPr lang="zh-CN" sz="1400" kern="100" dirty="0">
                          <a:latin typeface="Calibri"/>
                          <a:ea typeface="宋体"/>
                          <a:cs typeface="Times New Roman"/>
                        </a:rPr>
                        <a:t>，法国）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latin typeface="Calibri"/>
                          <a:ea typeface="宋体"/>
                          <a:cs typeface="Times New Roman"/>
                        </a:rPr>
                        <a:t>法国巴黎南北线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08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latin typeface="Calibri"/>
                          <a:ea typeface="宋体"/>
                          <a:cs typeface="Times New Roman"/>
                        </a:rPr>
                        <a:t>美国联合道岔与信号国际公司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latin typeface="Calibri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en-US" sz="1400" kern="100" dirty="0">
                          <a:latin typeface="Calibri"/>
                          <a:ea typeface="宋体"/>
                          <a:cs typeface="Times New Roman"/>
                        </a:rPr>
                        <a:t>US-SI</a:t>
                      </a:r>
                      <a:r>
                        <a:rPr lang="zh-CN" sz="1400" kern="100" dirty="0">
                          <a:latin typeface="Calibri"/>
                          <a:ea typeface="宋体"/>
                          <a:cs typeface="Times New Roman"/>
                        </a:rPr>
                        <a:t>，美国，现属安萨尔多集团）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latin typeface="Calibri"/>
                          <a:ea typeface="宋体"/>
                          <a:cs typeface="Times New Roman"/>
                        </a:rPr>
                        <a:t>美国洛杉矶绿线，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latin typeface="Calibri"/>
                          <a:ea typeface="宋体"/>
                          <a:cs typeface="Times New Roman"/>
                        </a:rPr>
                        <a:t>韩国首尔地铁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08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latin typeface="Calibri"/>
                          <a:ea typeface="宋体"/>
                          <a:cs typeface="Times New Roman"/>
                        </a:rPr>
                        <a:t>西屋公司（</a:t>
                      </a:r>
                      <a:r>
                        <a:rPr lang="en-US" sz="1400" kern="100">
                          <a:latin typeface="Calibri"/>
                          <a:ea typeface="宋体"/>
                          <a:cs typeface="Times New Roman"/>
                        </a:rPr>
                        <a:t>WESTING HOUSE </a:t>
                      </a:r>
                      <a:r>
                        <a:rPr lang="zh-CN" sz="1400" kern="100">
                          <a:latin typeface="Calibri"/>
                          <a:ea typeface="宋体"/>
                          <a:cs typeface="Times New Roman"/>
                        </a:rPr>
                        <a:t>，英国）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latin typeface="Calibri"/>
                          <a:ea typeface="宋体"/>
                          <a:cs typeface="Times New Roman"/>
                        </a:rPr>
                        <a:t>英国伦敦</a:t>
                      </a:r>
                      <a:r>
                        <a:rPr lang="en-US" sz="1400" kern="100" dirty="0">
                          <a:latin typeface="Calibri"/>
                          <a:ea typeface="宋体"/>
                          <a:cs typeface="Times New Roman"/>
                        </a:rPr>
                        <a:t>Jubilee</a:t>
                      </a:r>
                      <a:r>
                        <a:rPr lang="zh-CN" sz="1400" kern="100" dirty="0">
                          <a:latin typeface="Calibri"/>
                          <a:ea typeface="宋体"/>
                          <a:cs typeface="Times New Roman"/>
                        </a:rPr>
                        <a:t>新线、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latin typeface="Calibri"/>
                          <a:ea typeface="宋体"/>
                          <a:cs typeface="Times New Roman"/>
                        </a:rPr>
                        <a:t>西班牙马德里地铁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2623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latin typeface="Calibri"/>
                          <a:ea typeface="宋体"/>
                          <a:cs typeface="Times New Roman"/>
                        </a:rPr>
                        <a:t>移动</a:t>
                      </a:r>
                      <a:r>
                        <a:rPr lang="zh-CN" sz="1400" kern="100" dirty="0" smtClean="0">
                          <a:latin typeface="Calibri"/>
                          <a:ea typeface="宋体"/>
                          <a:cs typeface="Times New Roman"/>
                        </a:rPr>
                        <a:t>闭塞</a:t>
                      </a:r>
                      <a:endParaRPr lang="en-US" altLang="zh-CN" sz="1400" kern="100" dirty="0" smtClean="0">
                        <a:latin typeface="Calibri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 smtClean="0">
                          <a:latin typeface="Calibri"/>
                          <a:ea typeface="宋体"/>
                          <a:cs typeface="Times New Roman"/>
                        </a:rPr>
                        <a:t>控制</a:t>
                      </a:r>
                      <a:r>
                        <a:rPr lang="zh-CN" sz="1400" kern="100" dirty="0">
                          <a:latin typeface="Calibri"/>
                          <a:ea typeface="宋体"/>
                          <a:cs typeface="Times New Roman"/>
                        </a:rPr>
                        <a:t>模式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latin typeface="Calibri"/>
                          <a:ea typeface="宋体"/>
                          <a:cs typeface="Times New Roman"/>
                        </a:rPr>
                        <a:t>阿尔卡特公司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latin typeface="Calibri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en-US" sz="1400" kern="100">
                          <a:latin typeface="Calibri"/>
                          <a:ea typeface="宋体"/>
                          <a:cs typeface="Times New Roman"/>
                        </a:rPr>
                        <a:t>ALCATEL</a:t>
                      </a:r>
                      <a:r>
                        <a:rPr lang="zh-CN" sz="1400" kern="100">
                          <a:latin typeface="Calibri"/>
                          <a:ea typeface="宋体"/>
                          <a:cs typeface="Times New Roman"/>
                        </a:rPr>
                        <a:t>，法国，现属泰雷兹集团）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latin typeface="Calibri"/>
                          <a:ea typeface="宋体"/>
                          <a:cs typeface="Times New Roman"/>
                        </a:rPr>
                        <a:t>温哥华</a:t>
                      </a:r>
                      <a:r>
                        <a:rPr lang="en-US" sz="1400" kern="100" dirty="0">
                          <a:latin typeface="Calibri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400" kern="100" dirty="0">
                          <a:latin typeface="Calibri"/>
                          <a:ea typeface="宋体"/>
                          <a:cs typeface="Times New Roman"/>
                        </a:rPr>
                        <a:t>、</a:t>
                      </a:r>
                      <a:r>
                        <a:rPr lang="en-US" sz="1400" kern="100" dirty="0">
                          <a:latin typeface="Calibri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zh-CN" sz="1400" kern="100" dirty="0">
                          <a:latin typeface="Calibri"/>
                          <a:ea typeface="宋体"/>
                          <a:cs typeface="Times New Roman"/>
                        </a:rPr>
                        <a:t>号线（环线）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latin typeface="Calibri"/>
                          <a:ea typeface="宋体"/>
                          <a:cs typeface="Times New Roman"/>
                        </a:rPr>
                        <a:t>肯尼迪国际机场全自动轻轨系统（环线）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latin typeface="Calibri"/>
                          <a:ea typeface="宋体"/>
                          <a:cs typeface="Times New Roman"/>
                        </a:rPr>
                        <a:t>拉斯维加斯单轨线路（无线）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08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latin typeface="Calibri"/>
                          <a:ea typeface="宋体"/>
                          <a:cs typeface="Times New Roman"/>
                        </a:rPr>
                        <a:t>西门子公司（</a:t>
                      </a:r>
                      <a:r>
                        <a:rPr lang="en-US" sz="1400" kern="100">
                          <a:latin typeface="Calibri"/>
                          <a:ea typeface="宋体"/>
                          <a:cs typeface="Times New Roman"/>
                        </a:rPr>
                        <a:t>SIEMENS</a:t>
                      </a:r>
                      <a:r>
                        <a:rPr lang="zh-CN" sz="1400" kern="100">
                          <a:latin typeface="Calibri"/>
                          <a:ea typeface="宋体"/>
                          <a:cs typeface="Times New Roman"/>
                        </a:rPr>
                        <a:t>，德国）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latin typeface="Calibri"/>
                          <a:ea typeface="宋体"/>
                          <a:cs typeface="Times New Roman"/>
                        </a:rPr>
                        <a:t>巴黎地铁</a:t>
                      </a:r>
                      <a:r>
                        <a:rPr lang="en-US" sz="1400" kern="100" dirty="0">
                          <a:latin typeface="Calibri"/>
                          <a:ea typeface="宋体"/>
                          <a:cs typeface="Times New Roman"/>
                        </a:rPr>
                        <a:t>14</a:t>
                      </a:r>
                      <a:r>
                        <a:rPr lang="zh-CN" sz="1400" kern="100" dirty="0">
                          <a:latin typeface="Calibri"/>
                          <a:ea typeface="宋体"/>
                          <a:cs typeface="Times New Roman"/>
                        </a:rPr>
                        <a:t>号线（环线）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latin typeface="Calibri"/>
                          <a:ea typeface="宋体"/>
                          <a:cs typeface="Times New Roman"/>
                        </a:rPr>
                        <a:t>纽约卡纳西线（无线，建设中）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54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latin typeface="Calibri"/>
                          <a:ea typeface="宋体"/>
                          <a:cs typeface="Times New Roman"/>
                        </a:rPr>
                        <a:t>阿尔斯通公司（</a:t>
                      </a:r>
                      <a:r>
                        <a:rPr lang="en-US" sz="1400" kern="100">
                          <a:latin typeface="Calibri"/>
                          <a:ea typeface="宋体"/>
                          <a:cs typeface="Times New Roman"/>
                        </a:rPr>
                        <a:t>ALSTOM</a:t>
                      </a:r>
                      <a:r>
                        <a:rPr lang="zh-CN" sz="1400" kern="100">
                          <a:latin typeface="Calibri"/>
                          <a:ea typeface="宋体"/>
                          <a:cs typeface="Times New Roman"/>
                        </a:rPr>
                        <a:t>，法国）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latin typeface="Calibri"/>
                          <a:ea typeface="宋体"/>
                          <a:cs typeface="Times New Roman"/>
                        </a:rPr>
                        <a:t>新加坡东北线（波导管）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54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kern="100">
                          <a:latin typeface="Calibri"/>
                          <a:ea typeface="宋体"/>
                          <a:cs typeface="Times New Roman"/>
                        </a:rPr>
                        <a:t>庞巴迪公司（</a:t>
                      </a:r>
                      <a:r>
                        <a:rPr lang="en-US" sz="1400" kern="100">
                          <a:latin typeface="Calibri"/>
                          <a:ea typeface="宋体"/>
                          <a:cs typeface="Times New Roman"/>
                        </a:rPr>
                        <a:t>BOMBATDIER</a:t>
                      </a:r>
                      <a:r>
                        <a:rPr lang="zh-CN" sz="1400" kern="100">
                          <a:latin typeface="Calibri"/>
                          <a:ea typeface="宋体"/>
                          <a:cs typeface="Times New Roman"/>
                        </a:rPr>
                        <a:t>，美国）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latin typeface="Calibri"/>
                          <a:ea typeface="宋体"/>
                          <a:cs typeface="Times New Roman"/>
                        </a:rPr>
                        <a:t>美国旧金山机场线（无线）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5756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1.1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城市轨道交通信号系统及其发展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957244"/>
            <a:ext cx="6613545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1.1.3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城市轨道交通信号系统发展及应用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gray">
          <a:xfrm>
            <a:off x="405566" y="1600186"/>
            <a:ext cx="2626040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、国内发展情况</a:t>
            </a:r>
            <a:endParaRPr lang="en-US" altLang="zh-CN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48442" y="2171690"/>
            <a:ext cx="11144328" cy="3831818"/>
          </a:xfrm>
          <a:prstGeom prst="rect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2000" b="1" dirty="0" smtClean="0">
                <a:solidFill>
                  <a:srgbClr val="0303EB"/>
                </a:solidFill>
              </a:rPr>
              <a:t>从</a:t>
            </a:r>
            <a:r>
              <a:rPr lang="en-US" sz="2000" b="1" dirty="0" smtClean="0">
                <a:solidFill>
                  <a:srgbClr val="0303EB"/>
                </a:solidFill>
              </a:rPr>
              <a:t>20</a:t>
            </a:r>
            <a:r>
              <a:rPr lang="zh-CN" altLang="en-US" sz="2000" b="1" dirty="0" smtClean="0">
                <a:solidFill>
                  <a:srgbClr val="0303EB"/>
                </a:solidFill>
              </a:rPr>
              <a:t>世纪</a:t>
            </a:r>
            <a:r>
              <a:rPr lang="en-US" sz="2000" b="1" dirty="0" smtClean="0">
                <a:solidFill>
                  <a:srgbClr val="0303EB"/>
                </a:solidFill>
              </a:rPr>
              <a:t>90</a:t>
            </a:r>
            <a:r>
              <a:rPr lang="zh-CN" altLang="en-US" sz="2000" b="1" dirty="0" smtClean="0">
                <a:solidFill>
                  <a:srgbClr val="0303EB"/>
                </a:solidFill>
              </a:rPr>
              <a:t>年代起，国内新建造或改造的</a:t>
            </a:r>
            <a:r>
              <a:rPr lang="zh-CN" altLang="en-US" sz="2000" b="1" u="sng" dirty="0" smtClean="0">
                <a:solidFill>
                  <a:srgbClr val="C00000"/>
                </a:solidFill>
              </a:rPr>
              <a:t>北京、上海、广州</a:t>
            </a:r>
            <a:r>
              <a:rPr lang="zh-CN" altLang="en-US" sz="2000" b="1" dirty="0" smtClean="0">
                <a:solidFill>
                  <a:srgbClr val="0303EB"/>
                </a:solidFill>
              </a:rPr>
              <a:t>和</a:t>
            </a:r>
            <a:r>
              <a:rPr lang="zh-CN" altLang="en-US" sz="2000" b="1" u="sng" dirty="0" smtClean="0">
                <a:solidFill>
                  <a:srgbClr val="C00000"/>
                </a:solidFill>
              </a:rPr>
              <a:t>天津</a:t>
            </a:r>
            <a:r>
              <a:rPr lang="zh-CN" altLang="en-US" sz="2000" b="1" dirty="0" smtClean="0">
                <a:solidFill>
                  <a:srgbClr val="0303EB"/>
                </a:solidFill>
              </a:rPr>
              <a:t>等地的地铁开始引进</a:t>
            </a:r>
            <a:r>
              <a:rPr lang="zh-CN" altLang="en-US" sz="2000" b="1" u="sng" dirty="0" smtClean="0">
                <a:solidFill>
                  <a:srgbClr val="C00000"/>
                </a:solidFill>
              </a:rPr>
              <a:t>国外</a:t>
            </a:r>
            <a:r>
              <a:rPr lang="zh-CN" altLang="en-US" sz="2000" b="1" dirty="0" smtClean="0">
                <a:solidFill>
                  <a:srgbClr val="0303EB"/>
                </a:solidFill>
              </a:rPr>
              <a:t>先进的地铁信号控制系统设备</a:t>
            </a:r>
            <a:endParaRPr lang="en-US" altLang="zh-CN" sz="2000" b="1" dirty="0" smtClean="0">
              <a:solidFill>
                <a:srgbClr val="0303EB"/>
              </a:solidFill>
            </a:endParaRPr>
          </a:p>
          <a:p>
            <a:pPr>
              <a:lnSpc>
                <a:spcPct val="135000"/>
              </a:lnSpc>
            </a:pPr>
            <a:endParaRPr lang="en-US" altLang="zh-CN" sz="2000" b="1" dirty="0" smtClean="0">
              <a:solidFill>
                <a:srgbClr val="0303EB"/>
              </a:solidFill>
            </a:endParaRPr>
          </a:p>
          <a:p>
            <a:pPr>
              <a:lnSpc>
                <a:spcPct val="135000"/>
              </a:lnSpc>
              <a:buFont typeface="Wingdings" pitchFamily="2" charset="2"/>
              <a:buChar char="p"/>
            </a:pPr>
            <a:r>
              <a:rPr lang="zh-CN" altLang="en-US" sz="2000" b="1" dirty="0" smtClean="0"/>
              <a:t>北京地铁</a:t>
            </a:r>
            <a:r>
              <a:rPr lang="en-US" sz="2000" b="1" dirty="0" smtClean="0"/>
              <a:t>1</a:t>
            </a:r>
            <a:r>
              <a:rPr lang="zh-CN" altLang="en-US" sz="2000" b="1" dirty="0" smtClean="0"/>
              <a:t>号线引进英国西屋公司设备</a:t>
            </a:r>
            <a:endParaRPr lang="en-US" altLang="zh-CN" sz="2000" b="1" dirty="0" smtClean="0"/>
          </a:p>
          <a:p>
            <a:pPr>
              <a:lnSpc>
                <a:spcPct val="135000"/>
              </a:lnSpc>
              <a:buFont typeface="Wingdings" pitchFamily="2" charset="2"/>
              <a:buChar char="p"/>
            </a:pPr>
            <a:r>
              <a:rPr lang="zh-CN" altLang="en-US" sz="2000" b="1" dirty="0" smtClean="0"/>
              <a:t>上海地铁</a:t>
            </a:r>
            <a:r>
              <a:rPr lang="en-US" sz="2000" b="1" dirty="0" smtClean="0"/>
              <a:t>1</a:t>
            </a:r>
            <a:r>
              <a:rPr lang="zh-CN" altLang="en-US" sz="2000" b="1" dirty="0" smtClean="0"/>
              <a:t>号线引进美国</a:t>
            </a:r>
            <a:r>
              <a:rPr lang="en-US" sz="2000" b="1" dirty="0" smtClean="0"/>
              <a:t>GRS</a:t>
            </a:r>
            <a:r>
              <a:rPr lang="zh-CN" altLang="en-US" sz="2000" b="1" dirty="0" smtClean="0"/>
              <a:t>公司设备</a:t>
            </a:r>
            <a:endParaRPr lang="en-US" altLang="zh-CN" sz="2000" b="1" dirty="0" smtClean="0"/>
          </a:p>
          <a:p>
            <a:pPr>
              <a:lnSpc>
                <a:spcPct val="135000"/>
              </a:lnSpc>
              <a:buFont typeface="Wingdings" pitchFamily="2" charset="2"/>
              <a:buChar char="p"/>
            </a:pPr>
            <a:r>
              <a:rPr lang="zh-CN" altLang="en-US" sz="2000" b="1" dirty="0" smtClean="0"/>
              <a:t>广州地铁、深圳地铁及南京地铁</a:t>
            </a:r>
            <a:r>
              <a:rPr lang="en-US" sz="2000" b="1" dirty="0" smtClean="0"/>
              <a:t>1</a:t>
            </a:r>
            <a:r>
              <a:rPr lang="zh-CN" altLang="en-US" sz="2000" b="1" dirty="0" smtClean="0"/>
              <a:t>号线引进德国西门子公司设备</a:t>
            </a:r>
            <a:endParaRPr lang="en-US" altLang="zh-CN" sz="2000" b="1" dirty="0" smtClean="0"/>
          </a:p>
          <a:p>
            <a:pPr>
              <a:lnSpc>
                <a:spcPct val="135000"/>
              </a:lnSpc>
              <a:buFont typeface="Wingdings" pitchFamily="2" charset="2"/>
              <a:buChar char="p"/>
            </a:pPr>
            <a:r>
              <a:rPr lang="zh-CN" altLang="en-US" sz="2000" b="1" dirty="0" smtClean="0"/>
              <a:t>上海地铁</a:t>
            </a:r>
            <a:r>
              <a:rPr lang="en-US" sz="2000" b="1" dirty="0" smtClean="0"/>
              <a:t>2</a:t>
            </a:r>
            <a:r>
              <a:rPr lang="zh-CN" altLang="en-US" sz="2000" b="1" dirty="0" smtClean="0"/>
              <a:t>号线引进美国</a:t>
            </a:r>
            <a:r>
              <a:rPr lang="en-US" sz="2000" b="1" dirty="0" smtClean="0"/>
              <a:t>USSI</a:t>
            </a:r>
            <a:r>
              <a:rPr lang="zh-CN" altLang="en-US" sz="2000" b="1" dirty="0" smtClean="0"/>
              <a:t>公司设备</a:t>
            </a:r>
            <a:endParaRPr lang="en-US" altLang="zh-CN" sz="2000" b="1" dirty="0" smtClean="0"/>
          </a:p>
          <a:p>
            <a:pPr>
              <a:lnSpc>
                <a:spcPct val="135000"/>
              </a:lnSpc>
              <a:buFont typeface="Wingdings" pitchFamily="2" charset="2"/>
              <a:buChar char="p"/>
            </a:pPr>
            <a:r>
              <a:rPr lang="zh-CN" altLang="en-US" sz="2000" b="1" dirty="0" smtClean="0"/>
              <a:t>上海地铁</a:t>
            </a:r>
            <a:r>
              <a:rPr lang="en-US" sz="2000" b="1" dirty="0" smtClean="0"/>
              <a:t>3</a:t>
            </a:r>
            <a:r>
              <a:rPr lang="zh-CN" altLang="en-US" sz="2000" b="1" dirty="0" smtClean="0"/>
              <a:t>号线引进法国阿尔斯通公司设备</a:t>
            </a:r>
            <a:endParaRPr lang="en-US" altLang="zh-CN" sz="2000" b="1" dirty="0" smtClean="0"/>
          </a:p>
          <a:p>
            <a:pPr>
              <a:lnSpc>
                <a:spcPct val="135000"/>
              </a:lnSpc>
              <a:buFont typeface="Wingdings" pitchFamily="2" charset="2"/>
              <a:buChar char="p"/>
            </a:pPr>
            <a:r>
              <a:rPr lang="zh-CN" altLang="en-US" sz="2000" b="1" dirty="0" smtClean="0"/>
              <a:t>上海地铁</a:t>
            </a:r>
            <a:r>
              <a:rPr lang="en-US" sz="2000" b="1" dirty="0" smtClean="0"/>
              <a:t>5</a:t>
            </a:r>
            <a:r>
              <a:rPr lang="zh-CN" altLang="en-US" sz="2000" b="1" dirty="0" smtClean="0"/>
              <a:t>号线引进德国西门子公司设备</a:t>
            </a:r>
            <a:endParaRPr lang="zh-CN" altLang="en-US" sz="2000" b="1" dirty="0"/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gray">
          <a:xfrm>
            <a:off x="477004" y="6243656"/>
            <a:ext cx="9161482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zh-CN" altLang="en-US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信号系统国产化进展相对缓慢，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一直在努力，相信能赶超国外！</a:t>
            </a:r>
            <a:endParaRPr lang="en-US" altLang="zh-CN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5756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1.1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城市轨道交通信号系统及其发展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957244"/>
            <a:ext cx="6613545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1.1.3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城市轨道交通信号系统发展及应用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gray">
          <a:xfrm>
            <a:off x="405566" y="1600186"/>
            <a:ext cx="2626040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、国内应用情况</a:t>
            </a:r>
            <a:endParaRPr lang="en-US" altLang="zh-CN" b="1" dirty="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834194" y="2100252"/>
          <a:ext cx="10930014" cy="4944674"/>
        </p:xfrm>
        <a:graphic>
          <a:graphicData uri="http://schemas.openxmlformats.org/drawingml/2006/table">
            <a:tbl>
              <a:tblPr/>
              <a:tblGrid>
                <a:gridCol w="1452239"/>
                <a:gridCol w="4345419"/>
                <a:gridCol w="5132356"/>
              </a:tblGrid>
              <a:tr h="5667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Calibri"/>
                          <a:ea typeface="宋体"/>
                          <a:cs typeface="Times New Roman"/>
                        </a:rPr>
                        <a:t>控制模式</a:t>
                      </a:r>
                      <a:endParaRPr lang="zh-CN" sz="16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Calibri"/>
                          <a:ea typeface="宋体"/>
                          <a:cs typeface="Times New Roman"/>
                        </a:rPr>
                        <a:t>供应商</a:t>
                      </a:r>
                      <a:endParaRPr lang="zh-CN" sz="16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Calibri"/>
                          <a:ea typeface="宋体"/>
                          <a:cs typeface="Times New Roman"/>
                        </a:rPr>
                        <a:t>主要应用情况</a:t>
                      </a:r>
                      <a:endParaRPr lang="zh-CN" sz="16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76312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固定闭塞制式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西屋公司（</a:t>
                      </a:r>
                      <a:r>
                        <a:rPr lang="en-US" sz="1600" kern="100">
                          <a:latin typeface="Calibri"/>
                          <a:ea typeface="宋体"/>
                          <a:cs typeface="Times New Roman"/>
                        </a:rPr>
                        <a:t>WESTING HOUSE </a:t>
                      </a: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，英国）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北京地铁</a:t>
                      </a:r>
                      <a:r>
                        <a:rPr lang="en-US" sz="1600" kern="100">
                          <a:latin typeface="Calibri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号线、八通线、</a:t>
                      </a:r>
                      <a:r>
                        <a:rPr lang="en-US" sz="1600" kern="100">
                          <a:latin typeface="Calibri"/>
                          <a:ea typeface="宋体"/>
                          <a:cs typeface="Times New Roman"/>
                        </a:rPr>
                        <a:t>13</a:t>
                      </a: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号线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美国通用铁路信号有限公司（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GRS 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，美国）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上海地铁</a:t>
                      </a:r>
                      <a:r>
                        <a:rPr lang="en-US" sz="1600" kern="100">
                          <a:latin typeface="Calibri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号线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西门子公司（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SIEMENS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，德国）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上海地铁</a:t>
                      </a:r>
                      <a:r>
                        <a:rPr lang="en-US" sz="1600" kern="100">
                          <a:latin typeface="Calibri"/>
                          <a:ea typeface="宋体"/>
                          <a:cs typeface="Times New Roman"/>
                        </a:rPr>
                        <a:t>5</a:t>
                      </a: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号线（点式应答器）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174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准</a:t>
                      </a:r>
                      <a:r>
                        <a:rPr lang="zh-CN" sz="1600" kern="100" dirty="0" smtClean="0">
                          <a:latin typeface="Calibri"/>
                          <a:ea typeface="宋体"/>
                          <a:cs typeface="Times New Roman"/>
                        </a:rPr>
                        <a:t>移动</a:t>
                      </a:r>
                      <a:endParaRPr lang="en-US" altLang="zh-CN" sz="1600" kern="100" dirty="0" smtClean="0">
                        <a:latin typeface="Calibri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 dirty="0" smtClean="0">
                          <a:latin typeface="Calibri"/>
                          <a:ea typeface="宋体"/>
                          <a:cs typeface="Times New Roman"/>
                        </a:rPr>
                        <a:t>闭塞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制式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西门子公司（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SIEMENS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，德国）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广州地铁</a:t>
                      </a:r>
                      <a:r>
                        <a:rPr lang="en-US" sz="1600" kern="100">
                          <a:latin typeface="Calibri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、</a:t>
                      </a:r>
                      <a:r>
                        <a:rPr lang="en-US" sz="1600" kern="100">
                          <a:latin typeface="Calibri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号线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深圳地铁</a:t>
                      </a:r>
                      <a:r>
                        <a:rPr lang="en-US" sz="1600" kern="100">
                          <a:latin typeface="Calibri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号线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南京地铁</a:t>
                      </a:r>
                      <a:r>
                        <a:rPr lang="en-US" sz="1600" kern="100">
                          <a:latin typeface="Calibri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号线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478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阿尔斯通公司（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ALSTOM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，法国）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上海地铁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3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4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号线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香港机场快速线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478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美国联合道岔与信号国际公司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en-US" sz="1600" kern="100">
                          <a:latin typeface="Calibri"/>
                          <a:ea typeface="宋体"/>
                          <a:cs typeface="Times New Roman"/>
                        </a:rPr>
                        <a:t>US-SI</a:t>
                      </a: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，美国，现属安萨尔多集团）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上海地铁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号线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天津滨海线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478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西屋公司（</a:t>
                      </a:r>
                      <a:r>
                        <a:rPr lang="en-US" sz="1600" kern="100">
                          <a:latin typeface="Calibri"/>
                          <a:ea typeface="宋体"/>
                          <a:cs typeface="Times New Roman"/>
                        </a:rPr>
                        <a:t>WESTING HOUSE </a:t>
                      </a: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，英国）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北京地铁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5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号线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天津地铁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号线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2048640" y="1985926"/>
          <a:ext cx="9644129" cy="5214974"/>
        </p:xfrm>
        <a:graphic>
          <a:graphicData uri="http://schemas.openxmlformats.org/drawingml/2006/table">
            <a:tbl>
              <a:tblPr/>
              <a:tblGrid>
                <a:gridCol w="1281388"/>
                <a:gridCol w="3834193"/>
                <a:gridCol w="4528548"/>
              </a:tblGrid>
              <a:tr h="4887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Calibri"/>
                          <a:ea typeface="宋体"/>
                          <a:cs typeface="Times New Roman"/>
                        </a:rPr>
                        <a:t>控制模式</a:t>
                      </a:r>
                      <a:endParaRPr lang="zh-CN" sz="16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Calibri"/>
                          <a:ea typeface="宋体"/>
                          <a:cs typeface="Times New Roman"/>
                        </a:rPr>
                        <a:t>供应商</a:t>
                      </a:r>
                      <a:endParaRPr lang="zh-CN" sz="16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Calibri"/>
                          <a:ea typeface="宋体"/>
                          <a:cs typeface="Times New Roman"/>
                        </a:rPr>
                        <a:t>主要应用情况</a:t>
                      </a:r>
                      <a:endParaRPr lang="zh-CN" sz="16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</a:tr>
              <a:tr h="1946111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移动闭塞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控制模式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阿尔卡特公司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ALCATEL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，法国，现属泰雷兹集团）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武汉轻轨</a:t>
                      </a:r>
                      <a:r>
                        <a:rPr lang="en-US" sz="1600" kern="100">
                          <a:latin typeface="Calibri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号线（环线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广州地铁</a:t>
                      </a:r>
                      <a:r>
                        <a:rPr lang="en-US" sz="1600" kern="100">
                          <a:latin typeface="Calibri"/>
                          <a:ea typeface="宋体"/>
                          <a:cs typeface="Times New Roman"/>
                        </a:rPr>
                        <a:t>3</a:t>
                      </a: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号线（环线）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上海地铁</a:t>
                      </a:r>
                      <a:r>
                        <a:rPr lang="en-US" sz="1600" kern="100">
                          <a:latin typeface="Calibri"/>
                          <a:ea typeface="宋体"/>
                          <a:cs typeface="Times New Roman"/>
                        </a:rPr>
                        <a:t>6</a:t>
                      </a: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、</a:t>
                      </a:r>
                      <a:r>
                        <a:rPr lang="en-US" sz="1600" kern="100">
                          <a:latin typeface="Calibri"/>
                          <a:ea typeface="宋体"/>
                          <a:cs typeface="Times New Roman"/>
                        </a:rPr>
                        <a:t>7</a:t>
                      </a: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、</a:t>
                      </a:r>
                      <a:r>
                        <a:rPr lang="en-US" sz="1600" kern="100">
                          <a:latin typeface="Calibri"/>
                          <a:ea typeface="宋体"/>
                          <a:cs typeface="Times New Roman"/>
                        </a:rPr>
                        <a:t>8</a:t>
                      </a: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、</a:t>
                      </a:r>
                      <a:r>
                        <a:rPr lang="en-US" sz="1600" kern="100">
                          <a:latin typeface="Calibri"/>
                          <a:ea typeface="宋体"/>
                          <a:cs typeface="Times New Roman"/>
                        </a:rPr>
                        <a:t>9</a:t>
                      </a: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、</a:t>
                      </a:r>
                      <a:r>
                        <a:rPr lang="en-US" sz="1600" kern="100">
                          <a:latin typeface="Calibri"/>
                          <a:ea typeface="宋体"/>
                          <a:cs typeface="Times New Roman"/>
                        </a:rPr>
                        <a:t>11</a:t>
                      </a: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号线（环线）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北京地铁</a:t>
                      </a:r>
                      <a:r>
                        <a:rPr lang="en-US" sz="1600" kern="100">
                          <a:latin typeface="Calibri"/>
                          <a:ea typeface="宋体"/>
                          <a:cs typeface="Times New Roman"/>
                        </a:rPr>
                        <a:t>4</a:t>
                      </a: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号线、大兴线（无线）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港九铁路西线（环线）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南京地铁</a:t>
                      </a:r>
                      <a:r>
                        <a:rPr lang="en-US" sz="1600" kern="100">
                          <a:latin typeface="Calibri"/>
                          <a:ea typeface="宋体"/>
                          <a:cs typeface="Times New Roman"/>
                        </a:rPr>
                        <a:t>4</a:t>
                      </a: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号线、机场线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合肥地铁</a:t>
                      </a:r>
                      <a:r>
                        <a:rPr lang="en-US" sz="1600" kern="100">
                          <a:latin typeface="Calibri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号线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66809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西门子公司（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SIEMENS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，德国）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广州地铁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4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5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号线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深圳地铁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4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号线（无线）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广佛线（无线）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北京地铁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10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号线（无线）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南京地铁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3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号线（无线）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苏州地铁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号线（无线）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1206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阿尔斯通公司（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ALSTOM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，法国）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北京地铁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号线（无线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+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波导管）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北京机场线（波导管）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广州地铁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6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号线（波导管）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上海地铁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10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号线（无线）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2525644" y="1957376"/>
          <a:ext cx="9715569" cy="5243523"/>
        </p:xfrm>
        <a:graphic>
          <a:graphicData uri="http://schemas.openxmlformats.org/drawingml/2006/table">
            <a:tbl>
              <a:tblPr/>
              <a:tblGrid>
                <a:gridCol w="1290880"/>
                <a:gridCol w="3862595"/>
                <a:gridCol w="4562094"/>
              </a:tblGrid>
              <a:tr h="5990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Calibri"/>
                          <a:ea typeface="宋体"/>
                          <a:cs typeface="Times New Roman"/>
                        </a:rPr>
                        <a:t>控制模式</a:t>
                      </a:r>
                      <a:endParaRPr lang="zh-CN" sz="16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Calibri"/>
                          <a:ea typeface="宋体"/>
                          <a:cs typeface="Times New Roman"/>
                        </a:rPr>
                        <a:t>供应商</a:t>
                      </a:r>
                      <a:endParaRPr lang="zh-CN" sz="16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Calibri"/>
                          <a:ea typeface="宋体"/>
                          <a:cs typeface="Times New Roman"/>
                        </a:rPr>
                        <a:t>主要应用情况</a:t>
                      </a:r>
                      <a:endParaRPr lang="zh-CN" sz="16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55197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移动闭塞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控制模式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庞巴迪公司（</a:t>
                      </a:r>
                      <a:r>
                        <a:rPr lang="en-US" sz="1600" kern="100">
                          <a:latin typeface="Calibri"/>
                          <a:ea typeface="宋体"/>
                          <a:cs typeface="Times New Roman"/>
                        </a:rPr>
                        <a:t>BOMBATDIER</a:t>
                      </a: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，美国）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首都机场捷运系统（无线）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0387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美国联合道岔与信号国际公司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US-SI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，美国，现属安萨尔多集团）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沈阳地铁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号线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深圳地铁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3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号线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西安地铁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号线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成都地铁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号线（无线）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郑州地铁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号线（无线）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8542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北京交控科技有限公司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北京地铁亦庄线、昌平线、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7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号线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成都地铁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3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号线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长沙地铁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号线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深圳地铁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7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号线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天津地铁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6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号线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石家庄地铁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3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号线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越南河内轻轨线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5756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1.1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城市轨道交通信号系统及其发展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957244"/>
            <a:ext cx="6613545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1.1.3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城市轨道交通信号系统发展及应用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gray">
          <a:xfrm>
            <a:off x="405566" y="1600186"/>
            <a:ext cx="2626040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、国内应用情况</a:t>
            </a:r>
            <a:endParaRPr lang="en-US" altLang="zh-CN" b="1" dirty="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2334392" y="1671624"/>
          <a:ext cx="9644129" cy="5214974"/>
        </p:xfrm>
        <a:graphic>
          <a:graphicData uri="http://schemas.openxmlformats.org/drawingml/2006/table">
            <a:tbl>
              <a:tblPr/>
              <a:tblGrid>
                <a:gridCol w="1281388"/>
                <a:gridCol w="3834193"/>
                <a:gridCol w="4528548"/>
              </a:tblGrid>
              <a:tr h="4887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Calibri"/>
                          <a:ea typeface="宋体"/>
                          <a:cs typeface="Times New Roman"/>
                        </a:rPr>
                        <a:t>控制模式</a:t>
                      </a:r>
                      <a:endParaRPr lang="zh-CN" sz="16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Calibri"/>
                          <a:ea typeface="宋体"/>
                          <a:cs typeface="Times New Roman"/>
                        </a:rPr>
                        <a:t>供应商</a:t>
                      </a:r>
                      <a:endParaRPr lang="zh-CN" sz="16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Calibri"/>
                          <a:ea typeface="宋体"/>
                          <a:cs typeface="Times New Roman"/>
                        </a:rPr>
                        <a:t>主要应用情况</a:t>
                      </a:r>
                      <a:endParaRPr lang="zh-CN" sz="16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</a:tr>
              <a:tr h="1946111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移动闭塞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控制模式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阿尔卡特公司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ALCATEL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，法国，现属泰雷兹集团）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武汉轻轨</a:t>
                      </a:r>
                      <a:r>
                        <a:rPr lang="en-US" sz="1600" kern="100">
                          <a:latin typeface="Calibri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号线（环线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广州地铁</a:t>
                      </a:r>
                      <a:r>
                        <a:rPr lang="en-US" sz="1600" kern="100">
                          <a:latin typeface="Calibri"/>
                          <a:ea typeface="宋体"/>
                          <a:cs typeface="Times New Roman"/>
                        </a:rPr>
                        <a:t>3</a:t>
                      </a: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号线（环线）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上海地铁</a:t>
                      </a:r>
                      <a:r>
                        <a:rPr lang="en-US" sz="1600" kern="100">
                          <a:latin typeface="Calibri"/>
                          <a:ea typeface="宋体"/>
                          <a:cs typeface="Times New Roman"/>
                        </a:rPr>
                        <a:t>6</a:t>
                      </a: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、</a:t>
                      </a:r>
                      <a:r>
                        <a:rPr lang="en-US" sz="1600" kern="100">
                          <a:latin typeface="Calibri"/>
                          <a:ea typeface="宋体"/>
                          <a:cs typeface="Times New Roman"/>
                        </a:rPr>
                        <a:t>7</a:t>
                      </a: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、</a:t>
                      </a:r>
                      <a:r>
                        <a:rPr lang="en-US" sz="1600" kern="100">
                          <a:latin typeface="Calibri"/>
                          <a:ea typeface="宋体"/>
                          <a:cs typeface="Times New Roman"/>
                        </a:rPr>
                        <a:t>8</a:t>
                      </a: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、</a:t>
                      </a:r>
                      <a:r>
                        <a:rPr lang="en-US" sz="1600" kern="100">
                          <a:latin typeface="Calibri"/>
                          <a:ea typeface="宋体"/>
                          <a:cs typeface="Times New Roman"/>
                        </a:rPr>
                        <a:t>9</a:t>
                      </a: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、</a:t>
                      </a:r>
                      <a:r>
                        <a:rPr lang="en-US" sz="1600" kern="100">
                          <a:latin typeface="Calibri"/>
                          <a:ea typeface="宋体"/>
                          <a:cs typeface="Times New Roman"/>
                        </a:rPr>
                        <a:t>11</a:t>
                      </a: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号线（环线）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北京地铁</a:t>
                      </a:r>
                      <a:r>
                        <a:rPr lang="en-US" sz="1600" kern="100">
                          <a:latin typeface="Calibri"/>
                          <a:ea typeface="宋体"/>
                          <a:cs typeface="Times New Roman"/>
                        </a:rPr>
                        <a:t>4</a:t>
                      </a: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号线、大兴线（无线）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港九铁路西线（环线）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南京地铁</a:t>
                      </a:r>
                      <a:r>
                        <a:rPr lang="en-US" sz="1600" kern="100">
                          <a:latin typeface="Calibri"/>
                          <a:ea typeface="宋体"/>
                          <a:cs typeface="Times New Roman"/>
                        </a:rPr>
                        <a:t>4</a:t>
                      </a: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号线、机场线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合肥地铁</a:t>
                      </a:r>
                      <a:r>
                        <a:rPr lang="en-US" sz="1600" kern="100">
                          <a:latin typeface="Calibri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600" kern="100">
                          <a:latin typeface="Calibri"/>
                          <a:ea typeface="宋体"/>
                          <a:cs typeface="Times New Roman"/>
                        </a:rPr>
                        <a:t>号线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66809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西门子公司（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SIEMENS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，德国）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广州地铁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4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5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号线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深圳地铁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4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号线（无线）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广佛线（无线）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北京地铁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10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号线（无线）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南京地铁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3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号线（无线）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苏州地铁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号线（无线）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1206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阿尔斯通公司（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ALSTOM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，法国）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北京地铁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号线（无线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+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波导管）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北京机场线（波导管）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广州地铁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6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号线（波导管）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上海地铁</a:t>
                      </a:r>
                      <a:r>
                        <a:rPr lang="en-US" sz="1600" kern="100" dirty="0">
                          <a:latin typeface="Calibri"/>
                          <a:ea typeface="宋体"/>
                          <a:cs typeface="Times New Roman"/>
                        </a:rPr>
                        <a:t>10</a:t>
                      </a:r>
                      <a:r>
                        <a:rPr lang="zh-CN" sz="1600" kern="100" dirty="0">
                          <a:latin typeface="Calibri"/>
                          <a:ea typeface="宋体"/>
                          <a:cs typeface="Times New Roman"/>
                        </a:rPr>
                        <a:t>号线（无线）</a:t>
                      </a:r>
                    </a:p>
                  </a:txBody>
                  <a:tcPr marL="63262" marR="63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5756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1.1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城市轨道交通信号系统及其发展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957244"/>
            <a:ext cx="7080018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1.1.4 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我国城市轨道交通信号技术发展趋势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gray">
          <a:xfrm>
            <a:off x="405566" y="1600186"/>
            <a:ext cx="1984839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、发展趋势</a:t>
            </a:r>
            <a:endParaRPr lang="en-US" altLang="zh-CN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1252" y="2314566"/>
            <a:ext cx="35335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latin typeface="+mn-ea"/>
              </a:rPr>
              <a:t>基于模拟轨道电路的</a:t>
            </a:r>
            <a:r>
              <a:rPr lang="en-US" sz="2000" b="1" dirty="0" smtClean="0">
                <a:latin typeface="+mn-ea"/>
              </a:rPr>
              <a:t>ATC</a:t>
            </a:r>
            <a:r>
              <a:rPr lang="zh-CN" altLang="en-US" sz="2000" b="1" dirty="0" smtClean="0">
                <a:latin typeface="+mn-ea"/>
              </a:rPr>
              <a:t>系统</a:t>
            </a:r>
            <a:endParaRPr lang="zh-CN" altLang="en-US" sz="2000" b="1" dirty="0">
              <a:latin typeface="+mn-ea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12241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9457" name="Object 1"/>
          <p:cNvGraphicFramePr>
            <a:graphicFrameLocks noChangeAspect="1"/>
          </p:cNvGraphicFramePr>
          <p:nvPr/>
        </p:nvGraphicFramePr>
        <p:xfrm>
          <a:off x="262690" y="2886070"/>
          <a:ext cx="8261393" cy="4071966"/>
        </p:xfrm>
        <a:graphic>
          <a:graphicData uri="http://schemas.openxmlformats.org/presentationml/2006/ole">
            <p:oleObj spid="_x0000_s19457" r:id="rId3" imgW="3646967" imgH="1796513" progId="">
              <p:embed/>
            </p:oleObj>
          </a:graphicData>
        </a:graphic>
      </p:graphicFrame>
      <p:sp>
        <p:nvSpPr>
          <p:cNvPr id="12" name="右箭头 11"/>
          <p:cNvSpPr/>
          <p:nvPr/>
        </p:nvSpPr>
        <p:spPr>
          <a:xfrm>
            <a:off x="3834590" y="2314566"/>
            <a:ext cx="357190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3" name="矩形 12"/>
          <p:cNvSpPr/>
          <p:nvPr/>
        </p:nvSpPr>
        <p:spPr>
          <a:xfrm>
            <a:off x="4301587" y="2314566"/>
            <a:ext cx="35335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rgbClr val="0303EB"/>
                </a:solidFill>
                <a:latin typeface="+mn-ea"/>
              </a:rPr>
              <a:t>基于</a:t>
            </a:r>
            <a:r>
              <a:rPr lang="zh-CN" altLang="en-US" sz="2000" b="1" dirty="0" smtClean="0">
                <a:solidFill>
                  <a:srgbClr val="0303EB"/>
                </a:solidFill>
              </a:rPr>
              <a:t>数字轨道电路</a:t>
            </a:r>
            <a:r>
              <a:rPr lang="zh-CN" altLang="en-US" sz="2000" b="1" dirty="0" smtClean="0">
                <a:solidFill>
                  <a:srgbClr val="0303EB"/>
                </a:solidFill>
                <a:latin typeface="+mn-ea"/>
              </a:rPr>
              <a:t>的</a:t>
            </a:r>
            <a:r>
              <a:rPr lang="en-US" sz="2000" b="1" dirty="0" smtClean="0">
                <a:solidFill>
                  <a:srgbClr val="0303EB"/>
                </a:solidFill>
                <a:latin typeface="+mn-ea"/>
              </a:rPr>
              <a:t>ATC</a:t>
            </a:r>
            <a:r>
              <a:rPr lang="zh-CN" altLang="en-US" sz="2000" b="1" dirty="0" smtClean="0">
                <a:solidFill>
                  <a:srgbClr val="0303EB"/>
                </a:solidFill>
                <a:latin typeface="+mn-ea"/>
              </a:rPr>
              <a:t>系统</a:t>
            </a:r>
            <a:endParaRPr lang="zh-CN" altLang="en-US" sz="2000" b="1" dirty="0">
              <a:solidFill>
                <a:srgbClr val="0303EB"/>
              </a:solidFill>
              <a:latin typeface="+mn-ea"/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12241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4334656" y="2814632"/>
          <a:ext cx="7906557" cy="3857652"/>
        </p:xfrm>
        <a:graphic>
          <a:graphicData uri="http://schemas.openxmlformats.org/presentationml/2006/ole">
            <p:oleObj spid="_x0000_s19459" r:id="rId4" imgW="3491307" imgH="1582289" progId="">
              <p:embed/>
            </p:oleObj>
          </a:graphicData>
        </a:graphic>
      </p:graphicFrame>
      <p:sp>
        <p:nvSpPr>
          <p:cNvPr id="16" name="右箭头 15"/>
          <p:cNvSpPr/>
          <p:nvPr/>
        </p:nvSpPr>
        <p:spPr>
          <a:xfrm>
            <a:off x="7906556" y="2314566"/>
            <a:ext cx="357190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7" name="矩形 16"/>
          <p:cNvSpPr/>
          <p:nvPr/>
        </p:nvSpPr>
        <p:spPr>
          <a:xfrm>
            <a:off x="8406622" y="2314566"/>
            <a:ext cx="12202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rgbClr val="0303EB"/>
                </a:solidFill>
                <a:latin typeface="+mn-ea"/>
              </a:rPr>
              <a:t>CBTC</a:t>
            </a:r>
            <a:r>
              <a:rPr lang="zh-CN" altLang="en-US" sz="2000" b="1" dirty="0" smtClean="0">
                <a:solidFill>
                  <a:srgbClr val="0303EB"/>
                </a:solidFill>
                <a:latin typeface="+mn-ea"/>
              </a:rPr>
              <a:t>系统</a:t>
            </a:r>
            <a:endParaRPr lang="zh-CN" altLang="en-US" sz="2000" b="1" dirty="0">
              <a:solidFill>
                <a:srgbClr val="0303EB"/>
              </a:solidFill>
              <a:latin typeface="+mn-ea"/>
            </a:endParaRP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63152" y="3028946"/>
            <a:ext cx="8288244" cy="3786214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00" fill="hold"/>
                                        <p:tgtEl>
                                          <p:spTgt spid="1945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614 -0.01344 L -0.14684 -0.1132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5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1945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581 -0.00881 L -0.20054 0.04122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25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6" grpId="0" animBg="1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5756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1.1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城市轨道交通信号系统及其发展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957244"/>
            <a:ext cx="7080018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1.1.4 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我国城市轨道交通信号技术发展趋势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262954" y="2957508"/>
            <a:ext cx="2308322" cy="923329"/>
            <a:chOff x="3965" y="1375872"/>
            <a:chExt cx="2308322" cy="923329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6" name="燕尾形 5"/>
            <p:cNvSpPr/>
            <p:nvPr/>
          </p:nvSpPr>
          <p:spPr>
            <a:xfrm>
              <a:off x="3965" y="1375872"/>
              <a:ext cx="2308322" cy="923329"/>
            </a:xfrm>
            <a:prstGeom prst="chevron">
              <a:avLst/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rgbClr r="0" g="0" b="0"/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7" name="燕尾形 4"/>
            <p:cNvSpPr/>
            <p:nvPr/>
          </p:nvSpPr>
          <p:spPr>
            <a:xfrm>
              <a:off x="465630" y="1375872"/>
              <a:ext cx="1384993" cy="9233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6012" tIns="32004" rIns="32004" bIns="32004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b="1" dirty="0">
                  <a:latin typeface="+mj-ea"/>
                  <a:ea typeface="+mj-ea"/>
                </a:rPr>
                <a:t>起步阶段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841145" y="2957508"/>
            <a:ext cx="2308322" cy="923329"/>
            <a:chOff x="2081456" y="1375872"/>
            <a:chExt cx="2308322" cy="923329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9" name="燕尾形 8"/>
            <p:cNvSpPr/>
            <p:nvPr/>
          </p:nvSpPr>
          <p:spPr>
            <a:xfrm>
              <a:off x="2081456" y="1375872"/>
              <a:ext cx="2308322" cy="923329"/>
            </a:xfrm>
            <a:prstGeom prst="chevron">
              <a:avLst/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rgbClr r="0" g="0" b="0"/>
            </a:lnRef>
            <a:fillRef idx="1">
              <a:schemeClr val="accent5">
                <a:hueOff val="-3311292"/>
                <a:satOff val="13270"/>
                <a:lumOff val="2876"/>
                <a:alphaOff val="0"/>
              </a:schemeClr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0" name="燕尾形 6"/>
            <p:cNvSpPr/>
            <p:nvPr/>
          </p:nvSpPr>
          <p:spPr>
            <a:xfrm>
              <a:off x="2488413" y="1375872"/>
              <a:ext cx="1521870" cy="9233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6012" tIns="32004" rIns="32004" bIns="32004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b="1" dirty="0">
                  <a:latin typeface="+mj-ea"/>
                  <a:ea typeface="+mj-ea"/>
                </a:rPr>
                <a:t>技术改造过度阶段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390607" y="2957508"/>
            <a:ext cx="2308322" cy="923329"/>
            <a:chOff x="6236437" y="1375872"/>
            <a:chExt cx="2308322" cy="923329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12" name="燕尾形 11"/>
            <p:cNvSpPr/>
            <p:nvPr/>
          </p:nvSpPr>
          <p:spPr>
            <a:xfrm>
              <a:off x="6236437" y="1375872"/>
              <a:ext cx="2308322" cy="923329"/>
            </a:xfrm>
            <a:prstGeom prst="chevron">
              <a:avLst/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rgbClr r="0" g="0" b="0"/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3" name="燕尾形 10"/>
            <p:cNvSpPr/>
            <p:nvPr/>
          </p:nvSpPr>
          <p:spPr>
            <a:xfrm>
              <a:off x="6698102" y="1375872"/>
              <a:ext cx="1384993" cy="9233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6012" tIns="32004" rIns="32004" bIns="32004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b="1" dirty="0">
                  <a:latin typeface="+mj-ea"/>
                  <a:ea typeface="+mj-ea"/>
                </a:rPr>
                <a:t>发展阶段</a:t>
              </a:r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4620419" y="1880588"/>
            <a:ext cx="2649537" cy="785812"/>
            <a:chOff x="3143240" y="1214422"/>
            <a:chExt cx="2786082" cy="857256"/>
          </a:xfrm>
        </p:grpSpPr>
        <p:sp>
          <p:nvSpPr>
            <p:cNvPr id="15" name="椭圆 14"/>
            <p:cNvSpPr/>
            <p:nvPr/>
          </p:nvSpPr>
          <p:spPr>
            <a:xfrm>
              <a:off x="3143240" y="1214422"/>
              <a:ext cx="2786082" cy="857256"/>
            </a:xfrm>
            <a:prstGeom prst="ellipse">
              <a:avLst/>
            </a:prstGeom>
            <a:solidFill>
              <a:srgbClr val="F40CF4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+mj-ea"/>
                <a:ea typeface="+mj-ea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3500473" y="1358163"/>
              <a:ext cx="2071616" cy="46066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+mj-ea"/>
                  <a:ea typeface="+mj-ea"/>
                  <a:cs typeface="Times New Roman" pitchFamily="18" charset="0"/>
                </a:rPr>
                <a:t>发展阶段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619880" y="4171954"/>
            <a:ext cx="828675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1.ATP</a:t>
            </a:r>
            <a:r>
              <a:rPr lang="zh-CN" altLang="en-US" sz="2400" b="1" dirty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系统的发展</a:t>
            </a:r>
          </a:p>
        </p:txBody>
      </p: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977070" y="4886334"/>
            <a:ext cx="10501386" cy="2071688"/>
            <a:chOff x="500034" y="4143380"/>
            <a:chExt cx="8143932" cy="2071702"/>
          </a:xfrm>
        </p:grpSpPr>
        <p:sp>
          <p:nvSpPr>
            <p:cNvPr id="19" name="TextBox 18"/>
            <p:cNvSpPr txBox="1"/>
            <p:nvPr/>
          </p:nvSpPr>
          <p:spPr>
            <a:xfrm>
              <a:off x="571471" y="4192593"/>
              <a:ext cx="8072495" cy="182275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solidFill>
                    <a:srgbClr val="333399"/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         在传统信号中，列车是依靠地面设置的信号机来确保其运行安全。在信号技术的发展过程中，微电子技术的发展起到了重要作用。与地面车上能够实现信息传输的查询应答器相结合，车上产生速度校核曲线，按此曲线来控制列车运行，即</a:t>
              </a:r>
              <a:r>
                <a:rPr lang="en-US" altLang="zh-CN" sz="2400" b="1" dirty="0">
                  <a:solidFill>
                    <a:srgbClr val="333399"/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ATP</a:t>
              </a:r>
              <a:r>
                <a:rPr lang="zh-CN" altLang="en-US" sz="2400" b="1" dirty="0">
                  <a:solidFill>
                    <a:srgbClr val="333399"/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装置，是目前的主流车载信号设备之一。</a:t>
              </a:r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500034" y="4143380"/>
              <a:ext cx="8143932" cy="2071702"/>
            </a:xfrm>
            <a:prstGeom prst="roundRect">
              <a:avLst/>
            </a:prstGeom>
            <a:noFill/>
            <a:ln w="28575">
              <a:solidFill>
                <a:srgbClr val="FF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5756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1.1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城市轨道交通信号系统及其发展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957244"/>
            <a:ext cx="7080018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1.1.4 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我国城市轨道交通信号技术发展趋势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128" y="1528748"/>
            <a:ext cx="828675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2.ATO</a:t>
            </a:r>
            <a:r>
              <a:rPr lang="zh-CN" altLang="en-US" sz="2400" b="1" dirty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系统的发展</a:t>
            </a:r>
          </a:p>
        </p:txBody>
      </p:sp>
      <p:pic>
        <p:nvPicPr>
          <p:cNvPr id="6" name="Picture 2" descr="d:\360浏览器\360\360se\360se6\User Data\temp\20070621084402265.jpg"/>
          <p:cNvPicPr>
            <a:picLocks noChangeAspect="1" noChangeArrowheads="1"/>
          </p:cNvPicPr>
          <p:nvPr/>
        </p:nvPicPr>
        <p:blipFill>
          <a:blip r:embed="rId2"/>
          <a:srcRect t="4755" b="12044"/>
          <a:stretch>
            <a:fillRect/>
          </a:stretch>
        </p:blipFill>
        <p:spPr bwMode="auto">
          <a:xfrm>
            <a:off x="262690" y="2028814"/>
            <a:ext cx="3500462" cy="2452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6" descr="735812801685793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690" y="4529144"/>
            <a:ext cx="353281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组合 31"/>
          <p:cNvGrpSpPr>
            <a:grpSpLocks/>
          </p:cNvGrpSpPr>
          <p:nvPr/>
        </p:nvGrpSpPr>
        <p:grpSpPr bwMode="auto">
          <a:xfrm>
            <a:off x="3722688" y="2171705"/>
            <a:ext cx="5429250" cy="1238250"/>
            <a:chOff x="428596" y="1857364"/>
            <a:chExt cx="5429288" cy="1237564"/>
          </a:xfrm>
        </p:grpSpPr>
        <p:grpSp>
          <p:nvGrpSpPr>
            <p:cNvPr id="10" name="组合 26"/>
            <p:cNvGrpSpPr/>
            <p:nvPr/>
          </p:nvGrpSpPr>
          <p:grpSpPr>
            <a:xfrm>
              <a:off x="428596" y="1857364"/>
              <a:ext cx="1161548" cy="1237564"/>
              <a:chOff x="1" y="1700"/>
              <a:chExt cx="635496" cy="907851"/>
            </a:xfrm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14" name="六边形 13"/>
              <p:cNvSpPr/>
              <p:nvPr/>
            </p:nvSpPr>
            <p:spPr>
              <a:xfrm rot="5400000">
                <a:off x="-136177" y="137878"/>
                <a:ext cx="907851" cy="635496"/>
              </a:xfrm>
              <a:prstGeom prst="hexagon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rgbClr r="0" g="0" b="0"/>
              </a:lnRef>
              <a:fillRef idx="1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15" name="六边形 4"/>
              <p:cNvSpPr/>
              <p:nvPr/>
            </p:nvSpPr>
            <p:spPr>
              <a:xfrm>
                <a:off x="90029" y="130313"/>
                <a:ext cx="455438" cy="650627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20320" tIns="20320" rIns="20320" bIns="20320" spcCol="1270" anchor="ctr"/>
              <a:lstStyle/>
              <a:p>
                <a:pPr algn="ctr" defTabSz="14224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en-US" sz="2400" b="1" dirty="0">
                    <a:latin typeface="宋体"/>
                    <a:ea typeface="宋体"/>
                  </a:rPr>
                  <a:t>①</a:t>
                </a:r>
                <a:endParaRPr lang="zh-CN" altLang="en-US" sz="2400" b="1" dirty="0"/>
              </a:p>
            </p:txBody>
          </p:sp>
        </p:grpSp>
        <p:grpSp>
          <p:nvGrpSpPr>
            <p:cNvPr id="11" name="组合 27"/>
            <p:cNvGrpSpPr/>
            <p:nvPr/>
          </p:nvGrpSpPr>
          <p:grpSpPr>
            <a:xfrm>
              <a:off x="1571606" y="2071677"/>
              <a:ext cx="4286278" cy="804416"/>
              <a:chOff x="635496" y="1701"/>
              <a:chExt cx="3222155" cy="590103"/>
            </a:xfrm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12" name="同侧圆角矩形 11"/>
              <p:cNvSpPr/>
              <p:nvPr/>
            </p:nvSpPr>
            <p:spPr>
              <a:xfrm rot="5400000">
                <a:off x="1951522" y="-1314325"/>
                <a:ext cx="590103" cy="3222155"/>
              </a:xfrm>
              <a:prstGeom prst="round2SameRect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rgbClr r="0" g="0" b="0"/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3" name="同侧圆角矩形 6"/>
              <p:cNvSpPr/>
              <p:nvPr/>
            </p:nvSpPr>
            <p:spPr>
              <a:xfrm>
                <a:off x="635496" y="30507"/>
                <a:ext cx="3193350" cy="532491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184912" tIns="16510" rIns="16510" bIns="16510" spcCol="1270" anchor="ctr"/>
              <a:lstStyle/>
              <a:p>
                <a:pPr marL="228600" lvl="1" indent="-228600" algn="ctr" defTabSz="1155700" fontAlgn="auto">
                  <a:lnSpc>
                    <a:spcPct val="90000"/>
                  </a:lnSpc>
                  <a:spcAft>
                    <a:spcPct val="15000"/>
                  </a:spcAft>
                  <a:defRPr/>
                </a:pPr>
                <a:r>
                  <a:rPr lang="zh-CN" altLang="en-US" sz="2400" b="1" dirty="0">
                    <a:solidFill>
                      <a:srgbClr val="333399"/>
                    </a:solidFill>
                    <a:latin typeface="+mj-ea"/>
                    <a:ea typeface="+mj-ea"/>
                  </a:rPr>
                  <a:t>基于环线通信的无人驾驶系统</a:t>
                </a:r>
              </a:p>
            </p:txBody>
          </p:sp>
        </p:grpSp>
      </p:grpSp>
      <p:grpSp>
        <p:nvGrpSpPr>
          <p:cNvPr id="16" name="组合 32"/>
          <p:cNvGrpSpPr>
            <a:grpSpLocks/>
          </p:cNvGrpSpPr>
          <p:nvPr/>
        </p:nvGrpSpPr>
        <p:grpSpPr bwMode="auto">
          <a:xfrm>
            <a:off x="4365625" y="3290893"/>
            <a:ext cx="5429250" cy="1238250"/>
            <a:chOff x="428598" y="3143247"/>
            <a:chExt cx="5429286" cy="1237564"/>
          </a:xfrm>
        </p:grpSpPr>
        <p:grpSp>
          <p:nvGrpSpPr>
            <p:cNvPr id="17" name="组合 28"/>
            <p:cNvGrpSpPr/>
            <p:nvPr/>
          </p:nvGrpSpPr>
          <p:grpSpPr>
            <a:xfrm>
              <a:off x="428598" y="3143247"/>
              <a:ext cx="1161548" cy="1237564"/>
              <a:chOff x="1" y="789887"/>
              <a:chExt cx="635496" cy="907851"/>
            </a:xfrm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21" name="六边形 20"/>
              <p:cNvSpPr/>
              <p:nvPr/>
            </p:nvSpPr>
            <p:spPr>
              <a:xfrm rot="5400000">
                <a:off x="-136177" y="926065"/>
                <a:ext cx="907851" cy="635496"/>
              </a:xfrm>
              <a:prstGeom prst="hexagon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rgbClr r="0" g="0" b="0"/>
              </a:lnRef>
              <a:fillRef idx="1">
                <a:schemeClr val="accent5">
                  <a:hueOff val="-2483469"/>
                  <a:satOff val="9953"/>
                  <a:lumOff val="2157"/>
                  <a:alphaOff val="0"/>
                </a:schemeClr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22" name="六边形 8"/>
              <p:cNvSpPr/>
              <p:nvPr/>
            </p:nvSpPr>
            <p:spPr>
              <a:xfrm>
                <a:off x="90029" y="918500"/>
                <a:ext cx="455438" cy="650627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20320" tIns="20320" rIns="20320" bIns="20320" spcCol="1270" anchor="ctr"/>
              <a:lstStyle/>
              <a:p>
                <a:pPr algn="ctr" defTabSz="14224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en-US" sz="2400" b="1" dirty="0">
                    <a:latin typeface="宋体"/>
                    <a:ea typeface="宋体"/>
                  </a:rPr>
                  <a:t>②</a:t>
                </a:r>
                <a:endParaRPr lang="zh-CN" altLang="en-US" sz="2400" b="1" dirty="0"/>
              </a:p>
            </p:txBody>
          </p:sp>
        </p:grpSp>
        <p:grpSp>
          <p:nvGrpSpPr>
            <p:cNvPr id="18" name="组合 29"/>
            <p:cNvGrpSpPr/>
            <p:nvPr/>
          </p:nvGrpSpPr>
          <p:grpSpPr>
            <a:xfrm>
              <a:off x="1571606" y="3336717"/>
              <a:ext cx="4286278" cy="804416"/>
              <a:chOff x="635496" y="789888"/>
              <a:chExt cx="3222155" cy="590103"/>
            </a:xfrm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19" name="同侧圆角矩形 18"/>
              <p:cNvSpPr/>
              <p:nvPr/>
            </p:nvSpPr>
            <p:spPr>
              <a:xfrm rot="5400000">
                <a:off x="1951522" y="-526138"/>
                <a:ext cx="590103" cy="3222155"/>
              </a:xfrm>
              <a:prstGeom prst="round2SameRect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rgbClr r="0" g="0" b="0"/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0" name="同侧圆角矩形 10"/>
              <p:cNvSpPr/>
              <p:nvPr/>
            </p:nvSpPr>
            <p:spPr>
              <a:xfrm>
                <a:off x="635496" y="818694"/>
                <a:ext cx="3193349" cy="532491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184912" tIns="16510" rIns="16510" bIns="16510" spcCol="1270" anchor="ctr"/>
              <a:lstStyle/>
              <a:p>
                <a:pPr marL="228600" lvl="1" indent="-228600" algn="ctr" defTabSz="1155700" fontAlgn="auto">
                  <a:lnSpc>
                    <a:spcPct val="90000"/>
                  </a:lnSpc>
                  <a:spcAft>
                    <a:spcPct val="15000"/>
                  </a:spcAft>
                  <a:defRPr/>
                </a:pPr>
                <a:r>
                  <a:rPr lang="zh-CN" altLang="en-US" sz="2400" b="1" dirty="0">
                    <a:solidFill>
                      <a:srgbClr val="333399"/>
                    </a:solidFill>
                    <a:latin typeface="+mj-ea"/>
                    <a:ea typeface="+mj-ea"/>
                  </a:rPr>
                  <a:t>基于无线通信的无人驾驶系统</a:t>
                </a:r>
              </a:p>
            </p:txBody>
          </p:sp>
        </p:grpSp>
      </p:grpSp>
      <p:grpSp>
        <p:nvGrpSpPr>
          <p:cNvPr id="23" name="组合 33"/>
          <p:cNvGrpSpPr>
            <a:grpSpLocks/>
          </p:cNvGrpSpPr>
          <p:nvPr/>
        </p:nvGrpSpPr>
        <p:grpSpPr bwMode="auto">
          <a:xfrm>
            <a:off x="5008563" y="4386268"/>
            <a:ext cx="6072187" cy="1238250"/>
            <a:chOff x="428596" y="4334553"/>
            <a:chExt cx="6072230" cy="1237564"/>
          </a:xfrm>
        </p:grpSpPr>
        <p:grpSp>
          <p:nvGrpSpPr>
            <p:cNvPr id="24" name="组合 26"/>
            <p:cNvGrpSpPr/>
            <p:nvPr/>
          </p:nvGrpSpPr>
          <p:grpSpPr>
            <a:xfrm>
              <a:off x="428596" y="4334553"/>
              <a:ext cx="1161548" cy="1237564"/>
              <a:chOff x="1" y="1700"/>
              <a:chExt cx="635496" cy="907851"/>
            </a:xfrm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28" name="六边形 27"/>
              <p:cNvSpPr/>
              <p:nvPr/>
            </p:nvSpPr>
            <p:spPr>
              <a:xfrm rot="5400000">
                <a:off x="-136177" y="137878"/>
                <a:ext cx="907851" cy="635496"/>
              </a:xfrm>
              <a:prstGeom prst="hexagon">
                <a:avLst/>
              </a:prstGeom>
              <a:solidFill>
                <a:srgbClr val="F40CF4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rgbClr r="0" g="0" b="0"/>
              </a:lnRef>
              <a:fillRef idx="1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29" name="六边形 4"/>
              <p:cNvSpPr/>
              <p:nvPr/>
            </p:nvSpPr>
            <p:spPr>
              <a:xfrm>
                <a:off x="90029" y="130313"/>
                <a:ext cx="455438" cy="650627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20320" tIns="20320" rIns="20320" bIns="20320" spcCol="1270" anchor="ctr"/>
              <a:lstStyle/>
              <a:p>
                <a:pPr algn="ctr" defTabSz="14224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en-US" sz="2400" b="1" dirty="0">
                    <a:latin typeface="宋体"/>
                    <a:ea typeface="宋体"/>
                  </a:rPr>
                  <a:t>③</a:t>
                </a:r>
                <a:endParaRPr lang="zh-CN" altLang="en-US" sz="2400" b="1" dirty="0"/>
              </a:p>
            </p:txBody>
          </p:sp>
        </p:grpSp>
        <p:grpSp>
          <p:nvGrpSpPr>
            <p:cNvPr id="25" name="组合 27"/>
            <p:cNvGrpSpPr/>
            <p:nvPr/>
          </p:nvGrpSpPr>
          <p:grpSpPr>
            <a:xfrm>
              <a:off x="1571606" y="4548866"/>
              <a:ext cx="4929220" cy="804416"/>
              <a:chOff x="635496" y="1701"/>
              <a:chExt cx="3222155" cy="590103"/>
            </a:xfrm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26" name="同侧圆角矩形 25"/>
              <p:cNvSpPr/>
              <p:nvPr/>
            </p:nvSpPr>
            <p:spPr>
              <a:xfrm rot="5400000">
                <a:off x="1951522" y="-1314325"/>
                <a:ext cx="590103" cy="3222155"/>
              </a:xfrm>
              <a:prstGeom prst="round2SameRect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rgbClr r="0" g="0" b="0"/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7" name="同侧圆角矩形 6"/>
              <p:cNvSpPr/>
              <p:nvPr/>
            </p:nvSpPr>
            <p:spPr>
              <a:xfrm>
                <a:off x="635496" y="30507"/>
                <a:ext cx="3193349" cy="532491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184912" tIns="16510" rIns="16510" bIns="16510" spcCol="1270" anchor="ctr"/>
              <a:lstStyle/>
              <a:p>
                <a:pPr marL="228600" lvl="1" indent="-228600" algn="ctr" defTabSz="1155700" fontAlgn="auto">
                  <a:lnSpc>
                    <a:spcPct val="90000"/>
                  </a:lnSpc>
                  <a:spcAft>
                    <a:spcPct val="15000"/>
                  </a:spcAft>
                  <a:defRPr/>
                </a:pPr>
                <a:r>
                  <a:rPr lang="zh-CN" altLang="en-US" sz="2400" b="1" dirty="0">
                    <a:solidFill>
                      <a:srgbClr val="333399"/>
                    </a:solidFill>
                    <a:latin typeface="+mj-ea"/>
                    <a:ea typeface="+mj-ea"/>
                  </a:rPr>
                  <a:t>基于无线漏缆通信的无人驾驶系统</a:t>
                </a:r>
              </a:p>
            </p:txBody>
          </p:sp>
        </p:grpSp>
      </p:grpSp>
      <p:grpSp>
        <p:nvGrpSpPr>
          <p:cNvPr id="30" name="组合 35"/>
          <p:cNvGrpSpPr>
            <a:grpSpLocks/>
          </p:cNvGrpSpPr>
          <p:nvPr/>
        </p:nvGrpSpPr>
        <p:grpSpPr bwMode="auto">
          <a:xfrm>
            <a:off x="5580063" y="5529268"/>
            <a:ext cx="6661150" cy="1238250"/>
            <a:chOff x="2285986" y="5214950"/>
            <a:chExt cx="6660504" cy="1237564"/>
          </a:xfrm>
        </p:grpSpPr>
        <p:grpSp>
          <p:nvGrpSpPr>
            <p:cNvPr id="31" name="组合 28"/>
            <p:cNvGrpSpPr/>
            <p:nvPr/>
          </p:nvGrpSpPr>
          <p:grpSpPr>
            <a:xfrm>
              <a:off x="2285986" y="5214950"/>
              <a:ext cx="1161548" cy="1237564"/>
              <a:chOff x="1" y="789887"/>
              <a:chExt cx="635496" cy="907851"/>
            </a:xfrm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35" name="六边形 34"/>
              <p:cNvSpPr/>
              <p:nvPr/>
            </p:nvSpPr>
            <p:spPr>
              <a:xfrm rot="5400000">
                <a:off x="-136177" y="926065"/>
                <a:ext cx="907851" cy="635496"/>
              </a:xfrm>
              <a:prstGeom prst="hexagon">
                <a:avLst/>
              </a:prstGeom>
              <a:solidFill>
                <a:srgbClr val="7030A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rgbClr r="0" g="0" b="0"/>
              </a:lnRef>
              <a:fillRef idx="1">
                <a:schemeClr val="accent5">
                  <a:hueOff val="-2483469"/>
                  <a:satOff val="9953"/>
                  <a:lumOff val="2157"/>
                  <a:alphaOff val="0"/>
                </a:schemeClr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36" name="六边形 8"/>
              <p:cNvSpPr/>
              <p:nvPr/>
            </p:nvSpPr>
            <p:spPr>
              <a:xfrm>
                <a:off x="90029" y="918500"/>
                <a:ext cx="455438" cy="650627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20320" tIns="20320" rIns="20320" bIns="20320" spcCol="1270" anchor="ctr"/>
              <a:lstStyle/>
              <a:p>
                <a:pPr algn="ctr" defTabSz="14224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en-US" sz="2400" b="1" dirty="0">
                    <a:latin typeface="宋体"/>
                    <a:ea typeface="宋体"/>
                  </a:rPr>
                  <a:t>④</a:t>
                </a:r>
                <a:endParaRPr lang="zh-CN" altLang="en-US" sz="2400" b="1" dirty="0"/>
              </a:p>
            </p:txBody>
          </p:sp>
        </p:grpSp>
        <p:grpSp>
          <p:nvGrpSpPr>
            <p:cNvPr id="32" name="组合 29"/>
            <p:cNvGrpSpPr/>
            <p:nvPr/>
          </p:nvGrpSpPr>
          <p:grpSpPr>
            <a:xfrm>
              <a:off x="3286116" y="5408420"/>
              <a:ext cx="5660374" cy="804416"/>
              <a:chOff x="552875" y="789888"/>
              <a:chExt cx="3193349" cy="590103"/>
            </a:xfrm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33" name="同侧圆角矩形 32"/>
              <p:cNvSpPr/>
              <p:nvPr/>
            </p:nvSpPr>
            <p:spPr>
              <a:xfrm rot="5400000">
                <a:off x="1891077" y="-465693"/>
                <a:ext cx="590103" cy="3101266"/>
              </a:xfrm>
              <a:prstGeom prst="round2SameRect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rgbClr r="0" g="0" b="0"/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34" name="同侧圆角矩形 10"/>
              <p:cNvSpPr/>
              <p:nvPr/>
            </p:nvSpPr>
            <p:spPr>
              <a:xfrm>
                <a:off x="552875" y="818694"/>
                <a:ext cx="3193349" cy="532491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184912" tIns="16510" rIns="16510" bIns="16510" spcCol="1270" anchor="ctr"/>
              <a:lstStyle/>
              <a:p>
                <a:pPr marL="228600" lvl="1" indent="-228600" algn="ctr" defTabSz="1155700" fontAlgn="auto">
                  <a:lnSpc>
                    <a:spcPct val="90000"/>
                  </a:lnSpc>
                  <a:spcAft>
                    <a:spcPct val="15000"/>
                  </a:spcAft>
                  <a:defRPr/>
                </a:pPr>
                <a:r>
                  <a:rPr lang="zh-CN" altLang="en-US" sz="2400" b="1" dirty="0">
                    <a:solidFill>
                      <a:srgbClr val="333399"/>
                    </a:solidFill>
                    <a:latin typeface="+mj-ea"/>
                    <a:ea typeface="+mj-ea"/>
                  </a:rPr>
                  <a:t>基于数字轨道电路通信的无人驾驶系统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5756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1.1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城市轨道交通信号系统及其发展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957244"/>
            <a:ext cx="7080018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1.1.4 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我国城市轨道交通信号技术发展趋势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2" descr="d:\360浏览器\360\360se\360se6\User Data\temp\14079027899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8030" y="2285998"/>
            <a:ext cx="476250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d:\360浏览器\360\360se\360se6\User Data\temp\635167562995345104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34854" y="3386136"/>
            <a:ext cx="4738688" cy="327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977202" y="5600714"/>
            <a:ext cx="2071687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无人驾驶地铁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4128" y="1528748"/>
            <a:ext cx="828675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2.ATO</a:t>
            </a:r>
            <a:r>
              <a:rPr lang="zh-CN" altLang="en-US" sz="2400" b="1" dirty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系统的发展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5756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1.1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城市轨道交通信号系统及其发展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957244"/>
            <a:ext cx="7080018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1.1.4 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我国城市轨道交通信号技术发展趋势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2236" y="1885954"/>
            <a:ext cx="828675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3.ATS</a:t>
            </a:r>
            <a:r>
              <a:rPr lang="zh-CN" altLang="en-US" sz="2400" b="1" dirty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系统的发展</a:t>
            </a:r>
          </a:p>
        </p:txBody>
      </p:sp>
      <p:sp>
        <p:nvSpPr>
          <p:cNvPr id="5" name="右箭头 4"/>
          <p:cNvSpPr/>
          <p:nvPr/>
        </p:nvSpPr>
        <p:spPr>
          <a:xfrm>
            <a:off x="3048772" y="2028814"/>
            <a:ext cx="4760112" cy="2706678"/>
          </a:xfrm>
          <a:prstGeom prst="rightArrow">
            <a:avLst/>
          </a:prstGeom>
          <a:scene3d>
            <a:camera prst="orthographicFront"/>
            <a:lightRig rig="chilly" dir="t"/>
          </a:scene3d>
          <a:sp3d z="-12700" extrusionH="1700" prstMaterial="translucentPowder">
            <a:bevelT w="25400" h="6350" prst="softRound"/>
            <a:bevelB w="0" h="0" prst="convex"/>
          </a:sp3d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6" name="组合 5"/>
          <p:cNvGrpSpPr/>
          <p:nvPr/>
        </p:nvGrpSpPr>
        <p:grpSpPr>
          <a:xfrm>
            <a:off x="1405698" y="2814632"/>
            <a:ext cx="1914525" cy="1082671"/>
            <a:chOff x="0" y="812003"/>
            <a:chExt cx="1914525" cy="1082671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7" name="圆角矩形 6"/>
            <p:cNvSpPr/>
            <p:nvPr/>
          </p:nvSpPr>
          <p:spPr>
            <a:xfrm>
              <a:off x="0" y="812003"/>
              <a:ext cx="1914525" cy="1082671"/>
            </a:xfrm>
            <a:prstGeom prst="roundRect">
              <a:avLst/>
            </a:prstGeom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style>
            <a:lnRef idx="0">
              <a:scrgbClr r="0" g="0" b="0"/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8" name="圆角矩形 5"/>
            <p:cNvSpPr/>
            <p:nvPr/>
          </p:nvSpPr>
          <p:spPr>
            <a:xfrm>
              <a:off x="52852" y="864855"/>
              <a:ext cx="1808821" cy="97696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b="1" dirty="0">
                  <a:latin typeface="+mj-ea"/>
                  <a:ea typeface="+mj-ea"/>
                </a:rPr>
                <a:t>调度集中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120342" y="2814632"/>
            <a:ext cx="1914525" cy="1082671"/>
            <a:chOff x="2233613" y="812003"/>
            <a:chExt cx="1914525" cy="1082671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10" name="圆角矩形 9"/>
            <p:cNvSpPr/>
            <p:nvPr/>
          </p:nvSpPr>
          <p:spPr>
            <a:xfrm>
              <a:off x="2233613" y="812003"/>
              <a:ext cx="1914525" cy="1082671"/>
            </a:xfrm>
            <a:prstGeom prst="roundRect">
              <a:avLst/>
            </a:prstGeom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style>
            <a:lnRef idx="0">
              <a:scrgbClr r="0" g="0" b="0"/>
            </a:lnRef>
            <a:fillRef idx="1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1" name="圆角矩形 7"/>
            <p:cNvSpPr/>
            <p:nvPr/>
          </p:nvSpPr>
          <p:spPr>
            <a:xfrm>
              <a:off x="2286465" y="864855"/>
              <a:ext cx="1808821" cy="97696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altLang="zh-CN" sz="2400" b="1" dirty="0">
                  <a:latin typeface="+mj-ea"/>
                  <a:ea typeface="+mj-ea"/>
                </a:rPr>
                <a:t>ATS</a:t>
              </a:r>
              <a:r>
                <a:rPr lang="zh-CN" altLang="en-US" sz="2400" b="1" dirty="0">
                  <a:latin typeface="+mj-ea"/>
                  <a:ea typeface="+mj-ea"/>
                </a:rPr>
                <a:t>系统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906424" y="2600318"/>
            <a:ext cx="2571768" cy="1565654"/>
            <a:chOff x="4601908" y="864855"/>
            <a:chExt cx="1731739" cy="972047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13" name="圆角矩形 12"/>
            <p:cNvSpPr/>
            <p:nvPr/>
          </p:nvSpPr>
          <p:spPr>
            <a:xfrm>
              <a:off x="4601908" y="940115"/>
              <a:ext cx="1731739" cy="821500"/>
            </a:xfrm>
            <a:prstGeom prst="roundRect">
              <a:avLst/>
            </a:prstGeom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style>
            <a:lnRef idx="0">
              <a:scrgbClr r="0" g="0" b="0"/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4" name="圆角矩形 9"/>
            <p:cNvSpPr/>
            <p:nvPr/>
          </p:nvSpPr>
          <p:spPr>
            <a:xfrm>
              <a:off x="4601908" y="864855"/>
              <a:ext cx="1669258" cy="97204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just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b="1" dirty="0">
                  <a:latin typeface="+mj-ea"/>
                  <a:ea typeface="+mj-ea"/>
                </a:rPr>
                <a:t>以列车运行控制为核心的行车指挥系统</a:t>
              </a:r>
            </a:p>
          </p:txBody>
        </p:sp>
      </p:grpSp>
      <p:grpSp>
        <p:nvGrpSpPr>
          <p:cNvPr id="15" name="组合 24"/>
          <p:cNvGrpSpPr/>
          <p:nvPr/>
        </p:nvGrpSpPr>
        <p:grpSpPr>
          <a:xfrm>
            <a:off x="1405698" y="5243524"/>
            <a:ext cx="1781229" cy="867742"/>
            <a:chOff x="2380505" y="2370"/>
            <a:chExt cx="1334988" cy="867742"/>
          </a:xfrm>
          <a:solidFill>
            <a:srgbClr val="00B0F0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16" name="圆角矩形 15"/>
            <p:cNvSpPr/>
            <p:nvPr/>
          </p:nvSpPr>
          <p:spPr>
            <a:xfrm>
              <a:off x="2380505" y="2370"/>
              <a:ext cx="1334988" cy="867742"/>
            </a:xfrm>
            <a:prstGeom prst="roundRect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rgbClr r="0" g="0" b="0"/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7" name="圆角矩形 4"/>
            <p:cNvSpPr/>
            <p:nvPr/>
          </p:nvSpPr>
          <p:spPr>
            <a:xfrm>
              <a:off x="2422865" y="44730"/>
              <a:ext cx="1250268" cy="783022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40970" tIns="140970" rIns="140970" bIns="140970" spcCol="1270" anchor="ctr"/>
            <a:lstStyle/>
            <a:p>
              <a:pPr algn="ctr" defTabSz="16446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altLang="zh-CN" sz="2400" b="1" dirty="0">
                  <a:latin typeface="+mj-ea"/>
                  <a:ea typeface="+mj-ea"/>
                </a:rPr>
                <a:t>ATS</a:t>
              </a:r>
              <a:r>
                <a:rPr lang="zh-CN" altLang="en-US" sz="2400" b="1" dirty="0">
                  <a:latin typeface="+mj-ea"/>
                  <a:ea typeface="+mj-ea"/>
                </a:rPr>
                <a:t>系统</a:t>
              </a:r>
            </a:p>
          </p:txBody>
        </p:sp>
      </p:grpSp>
      <p:grpSp>
        <p:nvGrpSpPr>
          <p:cNvPr id="20" name="组合 9"/>
          <p:cNvGrpSpPr/>
          <p:nvPr/>
        </p:nvGrpSpPr>
        <p:grpSpPr bwMode="auto">
          <a:xfrm>
            <a:off x="4071085" y="5957904"/>
            <a:ext cx="2120959" cy="858678"/>
            <a:chOff x="3398899" y="3136663"/>
            <a:chExt cx="1334988" cy="867742"/>
          </a:xfrm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21" name="圆角矩形 20"/>
            <p:cNvSpPr/>
            <p:nvPr/>
          </p:nvSpPr>
          <p:spPr>
            <a:xfrm>
              <a:off x="3398899" y="3136663"/>
              <a:ext cx="1334988" cy="867742"/>
            </a:xfrm>
            <a:prstGeom prst="roundRect">
              <a:avLst/>
            </a:prstGeom>
            <a:solidFill>
              <a:srgbClr val="FF99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rgbClr r="0" g="0" b="0"/>
            </a:lnRef>
            <a:fillRef idx="1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2" name="圆角矩形 10"/>
            <p:cNvSpPr/>
            <p:nvPr/>
          </p:nvSpPr>
          <p:spPr>
            <a:xfrm>
              <a:off x="3441259" y="3179023"/>
              <a:ext cx="1250268" cy="78302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40970" tIns="140970" rIns="140970" bIns="140970" spcCol="1270" anchor="ctr"/>
            <a:lstStyle/>
            <a:p>
              <a:pPr algn="ctr" defTabSz="16446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b="1" dirty="0">
                  <a:latin typeface="+mj-ea"/>
                  <a:ea typeface="+mj-ea"/>
                </a:rPr>
                <a:t>区域分散式</a:t>
              </a:r>
            </a:p>
          </p:txBody>
        </p:sp>
      </p:grpSp>
      <p:grpSp>
        <p:nvGrpSpPr>
          <p:cNvPr id="24" name="组合 13"/>
          <p:cNvGrpSpPr/>
          <p:nvPr/>
        </p:nvGrpSpPr>
        <p:grpSpPr bwMode="auto">
          <a:xfrm>
            <a:off x="4071119" y="4529144"/>
            <a:ext cx="2120925" cy="867823"/>
            <a:chOff x="732710" y="1199563"/>
            <a:chExt cx="1334988" cy="867742"/>
          </a:xfrm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26" name="圆角矩形 25"/>
            <p:cNvSpPr/>
            <p:nvPr/>
          </p:nvSpPr>
          <p:spPr>
            <a:xfrm>
              <a:off x="732710" y="1199563"/>
              <a:ext cx="1334988" cy="867742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rgbClr r="0" g="0" b="0"/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7" name="圆角矩形 16"/>
            <p:cNvSpPr/>
            <p:nvPr/>
          </p:nvSpPr>
          <p:spPr>
            <a:xfrm>
              <a:off x="775070" y="1241923"/>
              <a:ext cx="1250268" cy="78302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40970" tIns="140970" rIns="140970" bIns="140970" spcCol="1270" anchor="ctr"/>
            <a:lstStyle/>
            <a:p>
              <a:pPr algn="ctr" defTabSz="16446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b="1" dirty="0">
                  <a:latin typeface="+mj-ea"/>
                  <a:ea typeface="+mj-ea"/>
                </a:rPr>
                <a:t>车站分散式</a:t>
              </a:r>
            </a:p>
          </p:txBody>
        </p:sp>
      </p:grpSp>
      <p:sp>
        <p:nvSpPr>
          <p:cNvPr id="28" name="左大括号 27"/>
          <p:cNvSpPr/>
          <p:nvPr/>
        </p:nvSpPr>
        <p:spPr>
          <a:xfrm>
            <a:off x="3334524" y="4886334"/>
            <a:ext cx="642942" cy="1571636"/>
          </a:xfrm>
          <a:prstGeom prst="leftBrac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905632" y="2600318"/>
          <a:ext cx="10215635" cy="3782271"/>
        </p:xfrm>
        <a:graphic>
          <a:graphicData uri="http://schemas.openxmlformats.org/drawingml/2006/table">
            <a:tbl>
              <a:tblPr/>
              <a:tblGrid>
                <a:gridCol w="1231590"/>
                <a:gridCol w="1231590"/>
                <a:gridCol w="2504684"/>
                <a:gridCol w="2504684"/>
                <a:gridCol w="1463237"/>
                <a:gridCol w="1279850"/>
              </a:tblGrid>
              <a:tr h="6977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城市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线路</a:t>
                      </a:r>
                      <a:r>
                        <a:rPr lang="en-US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/</a:t>
                      </a:r>
                      <a:r>
                        <a:rPr lang="zh-CN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项目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国外厂商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国内厂商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技术特点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运营时间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307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北京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13</a:t>
                      </a:r>
                      <a:r>
                        <a:rPr lang="zh-CN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号线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西屋</a:t>
                      </a:r>
                      <a:r>
                        <a:rPr lang="en-US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ATP</a:t>
                      </a:r>
                      <a:endParaRPr lang="zh-CN" sz="2400" b="1" kern="100">
                        <a:solidFill>
                          <a:srgbClr val="333399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铁科研</a:t>
                      </a:r>
                      <a:r>
                        <a:rPr lang="en-US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CBI/</a:t>
                      </a:r>
                      <a:r>
                        <a:rPr lang="zh-CN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卡斯柯</a:t>
                      </a:r>
                      <a:r>
                        <a:rPr lang="en-US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ATS</a:t>
                      </a:r>
                      <a:endParaRPr lang="zh-CN" sz="2400" b="1" kern="100">
                        <a:solidFill>
                          <a:srgbClr val="333399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模拟轨道电路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2003</a:t>
                      </a:r>
                      <a:r>
                        <a:rPr lang="zh-CN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年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307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5</a:t>
                      </a:r>
                      <a:r>
                        <a:rPr lang="zh-CN" sz="2400" b="1" kern="100" dirty="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号线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西屋</a:t>
                      </a:r>
                      <a:r>
                        <a:rPr lang="en-US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ATP</a:t>
                      </a:r>
                      <a:endParaRPr lang="zh-CN" sz="2400" b="1" kern="100">
                        <a:solidFill>
                          <a:srgbClr val="333399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卡斯柯</a:t>
                      </a:r>
                      <a:r>
                        <a:rPr lang="en-US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ATS</a:t>
                      </a:r>
                      <a:r>
                        <a:rPr lang="zh-CN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、</a:t>
                      </a:r>
                      <a:r>
                        <a:rPr lang="en-US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CBI</a:t>
                      </a:r>
                      <a:endParaRPr lang="zh-CN" sz="2400" b="1" kern="100">
                        <a:solidFill>
                          <a:srgbClr val="333399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模拟轨道电路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2007</a:t>
                      </a:r>
                      <a:r>
                        <a:rPr lang="zh-CN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年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777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重庆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轻轨</a:t>
                      </a:r>
                      <a:r>
                        <a:rPr lang="en-US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zh-CN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号线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日信</a:t>
                      </a:r>
                      <a:r>
                        <a:rPr lang="en-US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ATP</a:t>
                      </a:r>
                      <a:endParaRPr lang="zh-CN" sz="2400" b="1" kern="100">
                        <a:solidFill>
                          <a:srgbClr val="333399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铁科研</a:t>
                      </a:r>
                      <a:r>
                        <a:rPr lang="en-US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ATS</a:t>
                      </a:r>
                      <a:r>
                        <a:rPr lang="zh-CN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、</a:t>
                      </a:r>
                      <a:r>
                        <a:rPr lang="en-US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CBI</a:t>
                      </a:r>
                      <a:endParaRPr lang="zh-CN" sz="2400" b="1" kern="100">
                        <a:solidFill>
                          <a:srgbClr val="333399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环线</a:t>
                      </a:r>
                      <a:r>
                        <a:rPr lang="en-US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ATP</a:t>
                      </a:r>
                      <a:endParaRPr lang="zh-CN" sz="2400" b="1" kern="100">
                        <a:solidFill>
                          <a:srgbClr val="333399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2010</a:t>
                      </a:r>
                      <a:r>
                        <a:rPr lang="zh-CN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年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307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轻轨</a:t>
                      </a:r>
                      <a:r>
                        <a:rPr lang="en-US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3</a:t>
                      </a:r>
                      <a:r>
                        <a:rPr lang="zh-CN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号线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日产</a:t>
                      </a:r>
                      <a:r>
                        <a:rPr lang="en-US" sz="2400" b="1" kern="100" dirty="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ATP</a:t>
                      </a:r>
                      <a:endParaRPr lang="zh-CN" sz="2400" b="1" kern="100" dirty="0">
                        <a:solidFill>
                          <a:srgbClr val="333399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铁科研</a:t>
                      </a:r>
                      <a:r>
                        <a:rPr lang="en-US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ATS</a:t>
                      </a:r>
                      <a:r>
                        <a:rPr lang="zh-CN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、交大微联</a:t>
                      </a:r>
                      <a:r>
                        <a:rPr lang="en-US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CBI</a:t>
                      </a:r>
                      <a:endParaRPr lang="zh-CN" sz="2400" b="1" kern="100">
                        <a:solidFill>
                          <a:srgbClr val="333399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10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CBTC</a:t>
                      </a:r>
                      <a:endParaRPr lang="zh-CN" sz="2400" b="1" kern="100">
                        <a:solidFill>
                          <a:srgbClr val="333399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rgbClr val="333399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在建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05632" y="1957376"/>
            <a:ext cx="10215565" cy="4000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表</a:t>
            </a:r>
            <a:r>
              <a:rPr lang="en-US" altLang="zh-CN" sz="2000" b="1" dirty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1-1  </a:t>
            </a:r>
            <a:r>
              <a:rPr lang="zh-CN" altLang="en-US" sz="2000" b="1" dirty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采用国产</a:t>
            </a:r>
            <a:r>
              <a:rPr lang="en-US" altLang="zh-CN" sz="2000" b="1" dirty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ATS</a:t>
            </a:r>
            <a:r>
              <a:rPr lang="zh-CN" altLang="en-US" sz="2000" b="1" dirty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系统和计算机联锁子系统的部分线路</a:t>
            </a:r>
          </a:p>
        </p:txBody>
      </p:sp>
      <p:sp>
        <p:nvSpPr>
          <p:cNvPr id="4" name="矩形 3"/>
          <p:cNvSpPr/>
          <p:nvPr/>
        </p:nvSpPr>
        <p:spPr>
          <a:xfrm>
            <a:off x="1048508" y="314302"/>
            <a:ext cx="5756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1.1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城市轨道交通信号系统及其发展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4128" y="957244"/>
            <a:ext cx="7080018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1.1.4 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我国城市轨道交通信号技术发展趋势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4886334"/>
            <a:ext cx="12241213" cy="231456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4398" tIns="62199" rIns="124398" bIns="62199" rtlCol="0" anchor="ctr"/>
          <a:lstStyle/>
          <a:p>
            <a:pPr algn="ctr"/>
            <a:endParaRPr lang="zh-CN" altLang="en-US"/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1119946" y="2100252"/>
            <a:ext cx="9826974" cy="96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4398" tIns="62199" rIns="124398" bIns="62199">
            <a:spAutoFit/>
          </a:bodyPr>
          <a:lstStyle/>
          <a:p>
            <a:pPr marL="466493" indent="-466493" algn="ctr">
              <a:lnSpc>
                <a:spcPts val="7346"/>
              </a:lnSpc>
              <a:spcBef>
                <a:spcPct val="0"/>
              </a:spcBef>
              <a:defRPr/>
            </a:pPr>
            <a:r>
              <a:rPr lang="zh-CN" altLang="en-US" sz="4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黑体" pitchFamily="49" charset="-122"/>
              </a:rPr>
              <a:t>第一章  城市轨道交通信号系统概述</a:t>
            </a:r>
            <a:endParaRPr lang="zh-CN" altLang="en-US" sz="4000" b="1" dirty="0">
              <a:solidFill>
                <a:srgbClr val="00B0F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黑体" pitchFamily="49" charset="-122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2191516" y="3171822"/>
            <a:ext cx="7786742" cy="1313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4398" tIns="62199" rIns="124398" bIns="62199"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3800" b="1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1.1</a:t>
            </a:r>
            <a:r>
              <a:rPr lang="zh-CN" altLang="en-US" sz="3800" b="1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城市轨道交通信号系统及其发展</a:t>
            </a:r>
            <a:endParaRPr lang="zh-CN" altLang="en-US" sz="3800" dirty="0">
              <a:solidFill>
                <a:srgbClr val="00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46081" name="Picture 1" descr="C:\Users\Administrator\Desktop\地铁1号线照片\6405841874086792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690" y="5100648"/>
            <a:ext cx="3714776" cy="17977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6082" name="Picture 2" descr="C:\Users\Administrator\Desktop\地铁1号线照片\72860685735581683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780" y="5100648"/>
            <a:ext cx="3857652" cy="18145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6083" name="Picture 3" descr="C:\Users\Administrator\AppData\Roaming\Tencent\Users\603359521\QQ\WinTemp\RichOle\N7~6Z6}]4[LR(G]`L{7EQPA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63746" y="5100648"/>
            <a:ext cx="3714776" cy="18223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0418" name="Picture 2" descr="C:\Users\Administrator\Desktop\信号基础课程材料\微信图片_2018122014180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9814" y="314302"/>
            <a:ext cx="4643470" cy="10327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008651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 advClick="0">
        <p:fade/>
      </p:transition>
    </mc:Choice>
    <mc:Fallback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d:\360浏览器\360\360se\360se6\User Data\temp\200912210104249.JPG"/>
          <p:cNvPicPr>
            <a:picLocks noChangeAspect="1" noChangeArrowheads="1"/>
          </p:cNvPicPr>
          <p:nvPr/>
        </p:nvPicPr>
        <p:blipFill>
          <a:blip r:embed="rId2"/>
          <a:srcRect l="9062" t="72980" r="19687" b="2426"/>
          <a:stretch>
            <a:fillRect/>
          </a:stretch>
        </p:blipFill>
        <p:spPr bwMode="auto">
          <a:xfrm flipH="1">
            <a:off x="6620671" y="6100780"/>
            <a:ext cx="5214916" cy="928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1048508" y="314302"/>
            <a:ext cx="5756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1.1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城市轨道交通信号系统及其发展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957244"/>
            <a:ext cx="7080018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1.1.4 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我国城市轨道交通信号技术发展趋势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gray">
          <a:xfrm>
            <a:off x="405566" y="1600186"/>
            <a:ext cx="1984839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、发展趋势</a:t>
            </a:r>
            <a:endParaRPr lang="en-US" altLang="zh-CN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" name="组合 16"/>
          <p:cNvGrpSpPr>
            <a:grpSpLocks/>
          </p:cNvGrpSpPr>
          <p:nvPr/>
        </p:nvGrpSpPr>
        <p:grpSpPr bwMode="auto">
          <a:xfrm>
            <a:off x="1262822" y="2457442"/>
            <a:ext cx="9049572" cy="1428750"/>
            <a:chOff x="1264117" y="1929168"/>
            <a:chExt cx="6879783" cy="1428411"/>
          </a:xfrm>
        </p:grpSpPr>
        <p:grpSp>
          <p:nvGrpSpPr>
            <p:cNvPr id="6" name="组合 4"/>
            <p:cNvGrpSpPr/>
            <p:nvPr/>
          </p:nvGrpSpPr>
          <p:grpSpPr>
            <a:xfrm>
              <a:off x="2333885" y="1929168"/>
              <a:ext cx="5810015" cy="1428411"/>
              <a:chOff x="1071835" y="366"/>
              <a:chExt cx="5545997" cy="1428411"/>
            </a:xfrm>
            <a:scene3d>
              <a:camera prst="orthographicFront"/>
              <a:lightRig rig="threePt" dir="t">
                <a:rot lat="0" lon="0" rev="7500000"/>
              </a:lightRig>
            </a:scene3d>
          </p:grpSpPr>
          <p:sp>
            <p:nvSpPr>
              <p:cNvPr id="10" name="右箭头 9"/>
              <p:cNvSpPr/>
              <p:nvPr/>
            </p:nvSpPr>
            <p:spPr>
              <a:xfrm>
                <a:off x="1071835" y="366"/>
                <a:ext cx="5545997" cy="1428411"/>
              </a:xfrm>
              <a:prstGeom prst="rightArrow">
                <a:avLst>
                  <a:gd name="adj1" fmla="val 75000"/>
                  <a:gd name="adj2" fmla="val 50000"/>
                </a:avLst>
              </a:prstGeom>
              <a:ln>
                <a:noFill/>
              </a:ln>
              <a:sp3d z="-152400" extrusionH="63500" prstMaterial="dkEdge">
                <a:bevelT w="144450" h="36350" prst="relaxedInset"/>
                <a:contourClr>
                  <a:schemeClr val="bg1"/>
                </a:contourClr>
              </a:sp3d>
            </p:spPr>
            <p:style>
              <a:lnRef idx="1">
                <a:scrgbClr r="0" g="0" b="0"/>
              </a:lnRef>
              <a:fillRef idx="1">
                <a:schemeClr val="accent2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2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1" name="右箭头 4"/>
              <p:cNvSpPr/>
              <p:nvPr/>
            </p:nvSpPr>
            <p:spPr>
              <a:xfrm>
                <a:off x="1191194" y="143208"/>
                <a:ext cx="4864080" cy="1071309"/>
              </a:xfrm>
              <a:prstGeom prst="rect">
                <a:avLst/>
              </a:prstGeom>
              <a:sp3d z="-152400"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15240" tIns="15240" rIns="15240" bIns="15240" spcCol="1270"/>
              <a:lstStyle/>
              <a:p>
                <a:pPr marL="228600" lvl="1" indent="-228600" defTabSz="1066800" fontAlgn="auto">
                  <a:lnSpc>
                    <a:spcPct val="150000"/>
                  </a:lnSpc>
                  <a:spcAft>
                    <a:spcPct val="15000"/>
                  </a:spcAft>
                  <a:buFontTx/>
                  <a:buChar char="••"/>
                  <a:defRPr/>
                </a:pPr>
                <a:r>
                  <a:rPr lang="zh-CN" altLang="en-US" sz="2400" b="1" dirty="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cs typeface="Times New Roman" pitchFamily="18" charset="0"/>
                  </a:rPr>
                  <a:t>基于</a:t>
                </a:r>
                <a:r>
                  <a:rPr lang="zh-CN" altLang="en-US" sz="2400" b="1" u="sng" dirty="0">
                    <a:solidFill>
                      <a:srgbClr val="0303EB"/>
                    </a:solidFill>
                    <a:latin typeface="微软雅黑" pitchFamily="34" charset="-122"/>
                    <a:ea typeface="微软雅黑" pitchFamily="34" charset="-122"/>
                    <a:cs typeface="Times New Roman" pitchFamily="18" charset="0"/>
                  </a:rPr>
                  <a:t>数字轨道电路</a:t>
                </a:r>
                <a:r>
                  <a:rPr lang="zh-CN" altLang="en-US" sz="2400" b="1" dirty="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cs typeface="Times New Roman" pitchFamily="18" charset="0"/>
                  </a:rPr>
                  <a:t>的列车自动控制系统已成为城市轨道交通信号系统的主流</a:t>
                </a:r>
              </a:p>
            </p:txBody>
          </p:sp>
        </p:grpSp>
        <p:grpSp>
          <p:nvGrpSpPr>
            <p:cNvPr id="7" name="组合 5"/>
            <p:cNvGrpSpPr/>
            <p:nvPr/>
          </p:nvGrpSpPr>
          <p:grpSpPr>
            <a:xfrm>
              <a:off x="1264117" y="1929168"/>
              <a:ext cx="1069768" cy="1428411"/>
              <a:chOff x="2067" y="366"/>
              <a:chExt cx="1069768" cy="1428411"/>
            </a:xfrm>
            <a:scene3d>
              <a:camera prst="orthographicFront"/>
              <a:lightRig rig="threePt" dir="t">
                <a:rot lat="0" lon="0" rev="7500000"/>
              </a:lightRig>
            </a:scene3d>
          </p:grpSpPr>
          <p:sp>
            <p:nvSpPr>
              <p:cNvPr id="8" name="圆角矩形 7"/>
              <p:cNvSpPr/>
              <p:nvPr/>
            </p:nvSpPr>
            <p:spPr>
              <a:xfrm>
                <a:off x="2067" y="366"/>
                <a:ext cx="1069768" cy="1428411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sp3d prstMaterial="plastic">
                <a:bevelT w="127000" h="25400" prst="relaxedInset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9" name="圆角矩形 6"/>
              <p:cNvSpPr/>
              <p:nvPr/>
            </p:nvSpPr>
            <p:spPr>
              <a:xfrm>
                <a:off x="54289" y="52588"/>
                <a:ext cx="965324" cy="1323967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Col="1270" anchor="ctr"/>
              <a:lstStyle/>
              <a:p>
                <a:pPr algn="ctr" defTabSz="10668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en-US" sz="2400" b="1" dirty="0">
                    <a:latin typeface="Times New Roman" pitchFamily="18" charset="0"/>
                    <a:ea typeface="+mj-ea"/>
                    <a:cs typeface="Times New Roman" pitchFamily="18" charset="0"/>
                  </a:rPr>
                  <a:t>（</a:t>
                </a:r>
                <a:r>
                  <a:rPr lang="en-US" altLang="zh-CN" sz="2400" b="1" dirty="0">
                    <a:latin typeface="Times New Roman" pitchFamily="18" charset="0"/>
                    <a:ea typeface="+mj-ea"/>
                    <a:cs typeface="Times New Roman" pitchFamily="18" charset="0"/>
                  </a:rPr>
                  <a:t>1</a:t>
                </a:r>
                <a:r>
                  <a:rPr lang="zh-CN" altLang="en-US" sz="2400" b="1" dirty="0">
                    <a:latin typeface="Times New Roman" pitchFamily="18" charset="0"/>
                    <a:ea typeface="+mj-ea"/>
                    <a:cs typeface="Times New Roman" pitchFamily="18" charset="0"/>
                  </a:rPr>
                  <a:t>）</a:t>
                </a:r>
                <a:endParaRPr lang="en-US" altLang="zh-CN" sz="2400" b="1" dirty="0">
                  <a:latin typeface="Times New Roman" pitchFamily="18" charset="0"/>
                  <a:ea typeface="+mj-ea"/>
                  <a:cs typeface="Times New Roman" pitchFamily="18" charset="0"/>
                </a:endParaRPr>
              </a:p>
            </p:txBody>
          </p:sp>
        </p:grpSp>
      </p:grpSp>
      <p:grpSp>
        <p:nvGrpSpPr>
          <p:cNvPr id="12" name="组合 17"/>
          <p:cNvGrpSpPr>
            <a:grpSpLocks/>
          </p:cNvGrpSpPr>
          <p:nvPr/>
        </p:nvGrpSpPr>
        <p:grpSpPr bwMode="auto">
          <a:xfrm>
            <a:off x="1262822" y="4386268"/>
            <a:ext cx="9049572" cy="1428750"/>
            <a:chOff x="1264117" y="3500420"/>
            <a:chExt cx="6879783" cy="1428411"/>
          </a:xfrm>
        </p:grpSpPr>
        <p:grpSp>
          <p:nvGrpSpPr>
            <p:cNvPr id="13" name="组合 6"/>
            <p:cNvGrpSpPr/>
            <p:nvPr/>
          </p:nvGrpSpPr>
          <p:grpSpPr>
            <a:xfrm>
              <a:off x="2333885" y="3500420"/>
              <a:ext cx="5810015" cy="1428411"/>
              <a:chOff x="1071835" y="1571618"/>
              <a:chExt cx="5545997" cy="1428411"/>
            </a:xfrm>
            <a:scene3d>
              <a:camera prst="orthographicFront"/>
              <a:lightRig rig="threePt" dir="t">
                <a:rot lat="0" lon="0" rev="7500000"/>
              </a:lightRig>
            </a:scene3d>
          </p:grpSpPr>
          <p:sp>
            <p:nvSpPr>
              <p:cNvPr id="17" name="右箭头 10"/>
              <p:cNvSpPr/>
              <p:nvPr/>
            </p:nvSpPr>
            <p:spPr>
              <a:xfrm>
                <a:off x="1071835" y="1571618"/>
                <a:ext cx="5545997" cy="1428411"/>
              </a:xfrm>
              <a:prstGeom prst="rightArrow">
                <a:avLst>
                  <a:gd name="adj1" fmla="val 75000"/>
                  <a:gd name="adj2" fmla="val 50000"/>
                </a:avLst>
              </a:prstGeom>
              <a:ln>
                <a:noFill/>
              </a:ln>
              <a:sp3d z="-152400" extrusionH="63500" prstMaterial="dkEdge">
                <a:bevelT w="144450" h="36350" prst="relaxedInset"/>
                <a:contourClr>
                  <a:schemeClr val="bg1"/>
                </a:contourClr>
              </a:sp3d>
            </p:spPr>
            <p:style>
              <a:lnRef idx="1">
                <a:scrgbClr r="0" g="0" b="0"/>
              </a:lnRef>
              <a:fillRef idx="1">
                <a:schemeClr val="accent2">
                  <a:tint val="40000"/>
                  <a:alpha val="90000"/>
                  <a:hueOff val="-8578433"/>
                  <a:satOff val="21636"/>
                  <a:lumOff val="-767"/>
                  <a:alphaOff val="0"/>
                </a:schemeClr>
              </a:fillRef>
              <a:effectRef idx="2">
                <a:schemeClr val="accent2">
                  <a:tint val="40000"/>
                  <a:alpha val="90000"/>
                  <a:hueOff val="-8578433"/>
                  <a:satOff val="21636"/>
                  <a:lumOff val="-767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8" name="右箭头 8"/>
              <p:cNvSpPr/>
              <p:nvPr/>
            </p:nvSpPr>
            <p:spPr>
              <a:xfrm>
                <a:off x="1294878" y="1643050"/>
                <a:ext cx="5150786" cy="1071309"/>
              </a:xfrm>
              <a:prstGeom prst="rect">
                <a:avLst/>
              </a:prstGeom>
              <a:sp3d z="-152400"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15240" tIns="15240" rIns="15240" bIns="15240" spcCol="1270"/>
              <a:lstStyle/>
              <a:p>
                <a:pPr marL="228600" lvl="1" indent="-228600" defTabSz="1066800" fontAlgn="auto">
                  <a:lnSpc>
                    <a:spcPct val="150000"/>
                  </a:lnSpc>
                  <a:spcAft>
                    <a:spcPct val="15000"/>
                  </a:spcAft>
                  <a:buFontTx/>
                  <a:buChar char="••"/>
                  <a:defRPr/>
                </a:pPr>
                <a:r>
                  <a:rPr lang="zh-CN" sz="2400" b="1" dirty="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cs typeface="Times New Roman" pitchFamily="18" charset="0"/>
                  </a:rPr>
                  <a:t>采用基于通信的列车控制系统</a:t>
                </a:r>
                <a:endParaRPr lang="en-US" altLang="zh-CN" sz="2400" b="1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endParaRPr>
              </a:p>
              <a:p>
                <a:pPr marL="228600" lvl="1" indent="-228600" defTabSz="1066800" fontAlgn="auto">
                  <a:lnSpc>
                    <a:spcPct val="150000"/>
                  </a:lnSpc>
                  <a:spcAft>
                    <a:spcPct val="15000"/>
                  </a:spcAft>
                  <a:defRPr/>
                </a:pPr>
                <a:r>
                  <a:rPr lang="en-US" sz="2400" b="1" u="sng" dirty="0">
                    <a:solidFill>
                      <a:srgbClr val="333399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( </a:t>
                </a:r>
                <a:r>
                  <a:rPr lang="en-US" sz="2400" b="1" u="sng" dirty="0">
                    <a:solidFill>
                      <a:srgbClr val="0303EB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CBTC</a:t>
                </a:r>
                <a:r>
                  <a:rPr lang="en-US" sz="2400" b="1" u="sng" dirty="0">
                    <a:solidFill>
                      <a:srgbClr val="333399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)</a:t>
                </a:r>
                <a:r>
                  <a:rPr lang="zh-CN" sz="2400" b="1" dirty="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cs typeface="Times New Roman" pitchFamily="18" charset="0"/>
                  </a:rPr>
                  <a:t>是未来城市轨道交通信号系统的</a:t>
                </a:r>
                <a:r>
                  <a:rPr lang="zh-CN" sz="2400" b="1" dirty="0">
                    <a:solidFill>
                      <a:srgbClr val="FF0000"/>
                    </a:solidFill>
                    <a:latin typeface="微软雅黑" pitchFamily="34" charset="-122"/>
                    <a:ea typeface="微软雅黑" pitchFamily="34" charset="-122"/>
                    <a:cs typeface="Times New Roman" pitchFamily="18" charset="0"/>
                  </a:rPr>
                  <a:t>发展方向</a:t>
                </a:r>
                <a:endParaRPr lang="zh-CN" altLang="en-US" sz="2400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endParaRPr>
              </a:p>
            </p:txBody>
          </p:sp>
        </p:grpSp>
        <p:grpSp>
          <p:nvGrpSpPr>
            <p:cNvPr id="14" name="组合 7"/>
            <p:cNvGrpSpPr/>
            <p:nvPr/>
          </p:nvGrpSpPr>
          <p:grpSpPr>
            <a:xfrm>
              <a:off x="1264117" y="3500420"/>
              <a:ext cx="1069768" cy="1428411"/>
              <a:chOff x="2067" y="1571618"/>
              <a:chExt cx="1069768" cy="1428411"/>
            </a:xfrm>
            <a:scene3d>
              <a:camera prst="orthographicFront"/>
              <a:lightRig rig="threePt" dir="t">
                <a:rot lat="0" lon="0" rev="7500000"/>
              </a:lightRig>
            </a:scene3d>
          </p:grpSpPr>
          <p:sp>
            <p:nvSpPr>
              <p:cNvPr id="15" name="圆角矩形 14"/>
              <p:cNvSpPr/>
              <p:nvPr/>
            </p:nvSpPr>
            <p:spPr>
              <a:xfrm>
                <a:off x="2067" y="1571618"/>
                <a:ext cx="1069768" cy="1428411"/>
              </a:xfrm>
              <a:prstGeom prst="roundRect">
                <a:avLst/>
              </a:prstGeom>
              <a:solidFill>
                <a:schemeClr val="accent3">
                  <a:lumMod val="75000"/>
                </a:schemeClr>
              </a:solidFill>
              <a:sp3d prstMaterial="plastic">
                <a:bevelT w="127000" h="25400" prst="relaxedInset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-8543487"/>
                  <a:satOff val="24962"/>
                  <a:lumOff val="-4706"/>
                  <a:alphaOff val="0"/>
                </a:schemeClr>
              </a:fillRef>
              <a:effectRef idx="2">
                <a:schemeClr val="accent2">
                  <a:hueOff val="-8543487"/>
                  <a:satOff val="24962"/>
                  <a:lumOff val="-4706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6" name="圆角矩形 10"/>
              <p:cNvSpPr/>
              <p:nvPr/>
            </p:nvSpPr>
            <p:spPr>
              <a:xfrm>
                <a:off x="54289" y="1623840"/>
                <a:ext cx="965324" cy="1323967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Col="1270" anchor="ctr"/>
              <a:lstStyle/>
              <a:p>
                <a:pPr algn="ctr" defTabSz="10668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en-US" sz="2400" b="1" dirty="0">
                    <a:latin typeface="Times New Roman" pitchFamily="18" charset="0"/>
                    <a:ea typeface="+mj-ea"/>
                    <a:cs typeface="Times New Roman" pitchFamily="18" charset="0"/>
                  </a:rPr>
                  <a:t>（</a:t>
                </a:r>
                <a:r>
                  <a:rPr lang="en-US" altLang="zh-CN" sz="2400" b="1" dirty="0">
                    <a:latin typeface="Times New Roman" pitchFamily="18" charset="0"/>
                    <a:ea typeface="+mj-ea"/>
                    <a:cs typeface="Times New Roman" pitchFamily="18" charset="0"/>
                  </a:rPr>
                  <a:t>2</a:t>
                </a:r>
                <a:r>
                  <a:rPr lang="zh-CN" altLang="en-US" sz="2400" b="1" dirty="0">
                    <a:latin typeface="Times New Roman" pitchFamily="18" charset="0"/>
                    <a:ea typeface="+mj-ea"/>
                    <a:cs typeface="Times New Roman" pitchFamily="18" charset="0"/>
                  </a:rPr>
                  <a:t>）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5756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1.1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城市轨道交通信号系统及其发展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957244"/>
            <a:ext cx="7080018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1.1.4 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我国城市轨道交通信号技术发展趋势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gray">
          <a:xfrm>
            <a:off x="405566" y="1600186"/>
            <a:ext cx="2305439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、国产化进程</a:t>
            </a:r>
            <a:endParaRPr lang="en-US" altLang="zh-CN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4128" y="2314566"/>
            <a:ext cx="11644394" cy="4247317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/>
              <a:t>（</a:t>
            </a:r>
            <a:r>
              <a:rPr lang="en-US" sz="2000" b="1" dirty="0" smtClean="0"/>
              <a:t>1</a:t>
            </a:r>
            <a:r>
              <a:rPr lang="zh-CN" altLang="en-US" sz="2000" b="1" dirty="0" smtClean="0"/>
              <a:t>）</a:t>
            </a:r>
            <a:r>
              <a:rPr lang="zh-CN" altLang="en-US" sz="2000" b="1" u="sng" dirty="0" smtClean="0">
                <a:solidFill>
                  <a:srgbClr val="FF0000"/>
                </a:solidFill>
              </a:rPr>
              <a:t>中国铁道科学研究院</a:t>
            </a:r>
            <a:r>
              <a:rPr lang="zh-CN" altLang="en-US" sz="2000" b="1" dirty="0" smtClean="0"/>
              <a:t>：完成了</a:t>
            </a:r>
            <a:r>
              <a:rPr lang="en-US" sz="2000" b="1" dirty="0" smtClean="0"/>
              <a:t>CBTC</a:t>
            </a:r>
            <a:r>
              <a:rPr lang="zh-CN" altLang="en-US" sz="2000" b="1" dirty="0" smtClean="0"/>
              <a:t>系统的所有子系统（</a:t>
            </a:r>
            <a:r>
              <a:rPr lang="en-US" sz="2000" b="1" dirty="0" smtClean="0"/>
              <a:t>ATS</a:t>
            </a:r>
            <a:r>
              <a:rPr lang="zh-CN" altLang="en-US" sz="2000" b="1" dirty="0" smtClean="0"/>
              <a:t>、联锁、</a:t>
            </a:r>
            <a:r>
              <a:rPr lang="en-US" sz="2000" b="1" dirty="0" smtClean="0"/>
              <a:t>ATP</a:t>
            </a:r>
            <a:r>
              <a:rPr lang="zh-CN" altLang="en-US" sz="2000" b="1" dirty="0" smtClean="0"/>
              <a:t>、</a:t>
            </a:r>
            <a:r>
              <a:rPr lang="en-US" sz="2000" b="1" dirty="0" smtClean="0"/>
              <a:t>ATO</a:t>
            </a:r>
            <a:r>
              <a:rPr lang="zh-CN" altLang="en-US" sz="2000" b="1" dirty="0" smtClean="0"/>
              <a:t>、</a:t>
            </a:r>
            <a:r>
              <a:rPr lang="en-US" sz="2000" b="1" dirty="0" smtClean="0"/>
              <a:t>DCS</a:t>
            </a:r>
            <a:r>
              <a:rPr lang="zh-CN" altLang="en-US" sz="2000" b="1" dirty="0" smtClean="0"/>
              <a:t>、应答器等），并进行了室内系统调试、现场试验和调试。</a:t>
            </a:r>
            <a:endParaRPr lang="en-US" altLang="zh-CN" sz="2000" b="1" dirty="0" smtClean="0"/>
          </a:p>
          <a:p>
            <a:pPr>
              <a:lnSpc>
                <a:spcPct val="150000"/>
              </a:lnSpc>
            </a:pPr>
            <a:endParaRPr lang="zh-CN" altLang="en-US" sz="2000" b="1" dirty="0" smtClean="0"/>
          </a:p>
          <a:p>
            <a:pPr>
              <a:lnSpc>
                <a:spcPct val="150000"/>
              </a:lnSpc>
            </a:pPr>
            <a:r>
              <a:rPr lang="zh-CN" altLang="en-US" sz="2000" b="1" dirty="0" smtClean="0"/>
              <a:t>（</a:t>
            </a:r>
            <a:r>
              <a:rPr lang="en-US" sz="2000" b="1" dirty="0" smtClean="0"/>
              <a:t>2</a:t>
            </a:r>
            <a:r>
              <a:rPr lang="zh-CN" altLang="en-US" sz="2000" b="1" dirty="0" smtClean="0"/>
              <a:t>）</a:t>
            </a:r>
            <a:r>
              <a:rPr lang="en-US" sz="2000" b="1" dirty="0" smtClean="0"/>
              <a:t>2004</a:t>
            </a:r>
            <a:r>
              <a:rPr lang="zh-CN" altLang="en-US" sz="2000" b="1" dirty="0" smtClean="0"/>
              <a:t>年，北京交通大学、北京地铁运营公司、北京和比利时公司申请北京市科委“基于通信的城轨</a:t>
            </a:r>
            <a:r>
              <a:rPr lang="en-US" sz="2000" b="1" dirty="0" smtClean="0"/>
              <a:t>CBTC</a:t>
            </a:r>
            <a:r>
              <a:rPr lang="zh-CN" altLang="en-US" sz="2000" b="1" dirty="0" smtClean="0"/>
              <a:t>系统研究”科研项目，在北京地铁试车线进行了</a:t>
            </a:r>
            <a:r>
              <a:rPr lang="en-US" sz="2000" b="1" dirty="0" smtClean="0"/>
              <a:t>ATP</a:t>
            </a:r>
            <a:r>
              <a:rPr lang="zh-CN" altLang="en-US" sz="2000" b="1" dirty="0" smtClean="0"/>
              <a:t>、</a:t>
            </a:r>
            <a:r>
              <a:rPr lang="en-US" sz="2000" b="1" dirty="0" smtClean="0"/>
              <a:t>ATO</a:t>
            </a:r>
            <a:r>
              <a:rPr lang="zh-CN" altLang="en-US" sz="2000" b="1" dirty="0" smtClean="0"/>
              <a:t>试验，并在大连设立了</a:t>
            </a:r>
            <a:r>
              <a:rPr lang="en-US" sz="2000" b="1" dirty="0" smtClean="0"/>
              <a:t>10km</a:t>
            </a:r>
            <a:r>
              <a:rPr lang="zh-CN" altLang="en-US" sz="2000" b="1" dirty="0" smtClean="0"/>
              <a:t>试验段，包括地面线路和地下线路，进行了两列列车的追踪试验。亦庄线于</a:t>
            </a:r>
            <a:r>
              <a:rPr lang="en-US" sz="2000" b="1" dirty="0" smtClean="0"/>
              <a:t>2011</a:t>
            </a:r>
            <a:r>
              <a:rPr lang="zh-CN" altLang="en-US" sz="2000" b="1" dirty="0" smtClean="0"/>
              <a:t>年底开通</a:t>
            </a:r>
            <a:r>
              <a:rPr lang="en-US" sz="2000" b="1" dirty="0" smtClean="0"/>
              <a:t>CBTC</a:t>
            </a:r>
            <a:r>
              <a:rPr lang="zh-CN" altLang="en-US" sz="2000" b="1" dirty="0" smtClean="0"/>
              <a:t>全系统全功能。</a:t>
            </a:r>
            <a:endParaRPr lang="en-US" altLang="zh-CN" sz="2000" b="1" dirty="0" smtClean="0"/>
          </a:p>
          <a:p>
            <a:pPr>
              <a:lnSpc>
                <a:spcPct val="150000"/>
              </a:lnSpc>
            </a:pPr>
            <a:endParaRPr lang="zh-CN" altLang="en-US" sz="2000" b="1" dirty="0" smtClean="0"/>
          </a:p>
          <a:p>
            <a:pPr>
              <a:lnSpc>
                <a:spcPct val="150000"/>
              </a:lnSpc>
            </a:pPr>
            <a:r>
              <a:rPr lang="zh-CN" altLang="en-US" sz="2000" b="1" dirty="0" smtClean="0"/>
              <a:t>（</a:t>
            </a:r>
            <a:r>
              <a:rPr lang="en-US" sz="2000" b="1" dirty="0" smtClean="0"/>
              <a:t>3</a:t>
            </a:r>
            <a:r>
              <a:rPr lang="zh-CN" altLang="en-US" sz="2000" b="1" dirty="0" smtClean="0"/>
              <a:t>）北京全路通信信号研究设计院也正在进行城市轨道交通</a:t>
            </a:r>
            <a:r>
              <a:rPr lang="en-US" sz="2000" b="1" dirty="0" smtClean="0"/>
              <a:t>CBTC</a:t>
            </a:r>
            <a:r>
              <a:rPr lang="zh-CN" altLang="en-US" sz="2000" b="1" dirty="0" smtClean="0"/>
              <a:t>的研发，它们利用自身研发的通过</a:t>
            </a:r>
            <a:r>
              <a:rPr lang="en-US" sz="2000" b="1" dirty="0" err="1" smtClean="0"/>
              <a:t>S</a:t>
            </a:r>
            <a:r>
              <a:rPr lang="en-US" altLang="zh-CN" sz="2000" b="1" dirty="0" err="1" smtClean="0"/>
              <a:t>Ⅱ</a:t>
            </a:r>
            <a:r>
              <a:rPr lang="zh-CN" altLang="en-US" sz="2000" b="1" dirty="0" smtClean="0"/>
              <a:t>，</a:t>
            </a:r>
            <a:r>
              <a:rPr lang="en-US" sz="2000" b="1" dirty="0" smtClean="0"/>
              <a:t>4</a:t>
            </a:r>
            <a:r>
              <a:rPr lang="zh-CN" altLang="en-US" sz="2000" b="1" dirty="0" smtClean="0"/>
              <a:t>级的安全控制平台进行</a:t>
            </a:r>
            <a:r>
              <a:rPr lang="en-US" sz="2000" b="1" dirty="0" smtClean="0"/>
              <a:t>ATP</a:t>
            </a:r>
            <a:r>
              <a:rPr lang="zh-CN" altLang="en-US" sz="2000" b="1" dirty="0" smtClean="0"/>
              <a:t>的研发。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24096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小 结 及 作 业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" name="组合 67"/>
          <p:cNvGrpSpPr/>
          <p:nvPr/>
        </p:nvGrpSpPr>
        <p:grpSpPr>
          <a:xfrm>
            <a:off x="905632" y="3049459"/>
            <a:ext cx="730914" cy="554400"/>
            <a:chOff x="4121950" y="4374105"/>
            <a:chExt cx="792000" cy="792000"/>
          </a:xfrm>
        </p:grpSpPr>
        <p:sp>
          <p:nvSpPr>
            <p:cNvPr id="8" name="椭圆 7"/>
            <p:cNvSpPr/>
            <p:nvPr/>
          </p:nvSpPr>
          <p:spPr>
            <a:xfrm>
              <a:off x="4121950" y="4374105"/>
              <a:ext cx="792000" cy="792000"/>
            </a:xfrm>
            <a:prstGeom prst="ellipse">
              <a:avLst/>
            </a:prstGeom>
            <a:gradFill flip="none" rotWithShape="1">
              <a:gsLst>
                <a:gs pos="14000">
                  <a:srgbClr val="89C921"/>
                </a:gs>
                <a:gs pos="70000">
                  <a:srgbClr val="0C7804"/>
                </a:gs>
                <a:gs pos="86000">
                  <a:srgbClr val="0C7804"/>
                </a:gs>
              </a:gsLst>
              <a:path path="circle">
                <a:fillToRect l="50000" t="50000" r="50000" b="50000"/>
              </a:path>
              <a:tileRect/>
            </a:gradFill>
            <a:ln w="12700"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9" name="Picture 4" descr="C:\Documents and Settings\Administrator\桌面\20100720220401202\open-source-icons\PNG\black\van.png"/>
            <p:cNvPicPr>
              <a:picLocks noChangeAspect="1" noChangeArrowheads="1"/>
            </p:cNvPicPr>
            <p:nvPr/>
          </p:nvPicPr>
          <p:blipFill>
            <a:blip r:embed="rId2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9628" y="4457697"/>
              <a:ext cx="607712" cy="607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组合 70"/>
          <p:cNvGrpSpPr/>
          <p:nvPr/>
        </p:nvGrpSpPr>
        <p:grpSpPr>
          <a:xfrm>
            <a:off x="905632" y="2049659"/>
            <a:ext cx="730914" cy="554400"/>
            <a:chOff x="5355175" y="2213865"/>
            <a:chExt cx="792000" cy="792000"/>
          </a:xfrm>
        </p:grpSpPr>
        <p:sp>
          <p:nvSpPr>
            <p:cNvPr id="11" name="椭圆 10"/>
            <p:cNvSpPr/>
            <p:nvPr/>
          </p:nvSpPr>
          <p:spPr>
            <a:xfrm>
              <a:off x="5355175" y="2213865"/>
              <a:ext cx="792000" cy="792000"/>
            </a:xfrm>
            <a:prstGeom prst="ellipse">
              <a:avLst/>
            </a:prstGeom>
            <a:gradFill flip="none" rotWithShape="1">
              <a:gsLst>
                <a:gs pos="67000">
                  <a:srgbClr val="005D8C"/>
                </a:gs>
                <a:gs pos="4000">
                  <a:srgbClr val="0095D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12" name="Picture 6" descr="C:\Documents and Settings\Administrator\桌面\20100720220401202\open-source-icons\PNG\black\home.png"/>
            <p:cNvPicPr>
              <a:picLocks noChangeAspect="1" noChangeArrowheads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4585" y="2231701"/>
              <a:ext cx="759844" cy="6301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组合 73"/>
          <p:cNvGrpSpPr/>
          <p:nvPr/>
        </p:nvGrpSpPr>
        <p:grpSpPr>
          <a:xfrm>
            <a:off x="906082" y="4046182"/>
            <a:ext cx="730914" cy="554400"/>
            <a:chOff x="2834895" y="2213865"/>
            <a:chExt cx="792000" cy="792000"/>
          </a:xfrm>
        </p:grpSpPr>
        <p:sp>
          <p:nvSpPr>
            <p:cNvPr id="14" name="椭圆 13"/>
            <p:cNvSpPr/>
            <p:nvPr/>
          </p:nvSpPr>
          <p:spPr>
            <a:xfrm>
              <a:off x="2834895" y="2213865"/>
              <a:ext cx="792000" cy="792000"/>
            </a:xfrm>
            <a:prstGeom prst="ellipse">
              <a:avLst/>
            </a:prstGeom>
            <a:gradFill flip="none" rotWithShape="1">
              <a:gsLst>
                <a:gs pos="64000">
                  <a:srgbClr val="C83C00"/>
                </a:gs>
                <a:gs pos="84000">
                  <a:srgbClr val="C83C00"/>
                </a:gs>
                <a:gs pos="7000">
                  <a:srgbClr val="FFC905"/>
                </a:gs>
              </a:gsLst>
              <a:path path="circle">
                <a:fillToRect l="50000" t="50000" r="50000" b="50000"/>
              </a:path>
              <a:tileRect/>
            </a:gradFill>
            <a:ln w="12700" cmpd="sng">
              <a:noFill/>
              <a:round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15" name="Picture 7" descr="C:\Documents and Settings\Administrator\桌面\20100720220401202\open-source-icons\PNG\black\multi-agents.png"/>
            <p:cNvPicPr>
              <a:picLocks noChangeAspect="1" noChangeArrowheads="1"/>
            </p:cNvPicPr>
            <p:nvPr/>
          </p:nvPicPr>
          <p:blipFill>
            <a:blip r:embed="rId4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6701" y="2272076"/>
              <a:ext cx="576762" cy="5767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TextBox 11"/>
          <p:cNvSpPr txBox="1">
            <a:spLocks noChangeArrowheads="1"/>
          </p:cNvSpPr>
          <p:nvPr/>
        </p:nvSpPr>
        <p:spPr bwMode="auto">
          <a:xfrm flipH="1">
            <a:off x="1702667" y="3965700"/>
            <a:ext cx="5695939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24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城市轨道交通信号系统发展及应用</a:t>
            </a:r>
            <a:endParaRPr lang="en-US" altLang="zh-CN" b="1" kern="0" dirty="0">
              <a:solidFill>
                <a:srgbClr val="01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1559791" y="4529144"/>
            <a:ext cx="5632835" cy="806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79"/>
          <p:cNvGrpSpPr/>
          <p:nvPr/>
        </p:nvGrpSpPr>
        <p:grpSpPr>
          <a:xfrm>
            <a:off x="1417486" y="2056402"/>
            <a:ext cx="4576276" cy="481951"/>
            <a:chOff x="1240930" y="4146703"/>
            <a:chExt cx="1624473" cy="344251"/>
          </a:xfrm>
        </p:grpSpPr>
        <p:sp>
          <p:nvSpPr>
            <p:cNvPr id="19" name="TextBox 11"/>
            <p:cNvSpPr txBox="1">
              <a:spLocks noChangeArrowheads="1"/>
            </p:cNvSpPr>
            <p:nvPr/>
          </p:nvSpPr>
          <p:spPr bwMode="auto">
            <a:xfrm flipH="1">
              <a:off x="1349948" y="4146703"/>
              <a:ext cx="1515455" cy="32976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2400" b="1" dirty="0" smtClean="0">
                  <a:solidFill>
                    <a:schemeClr val="accent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城市轨道交通系统</a:t>
              </a:r>
              <a:endParaRPr lang="en-US" altLang="zh-CN" b="1" kern="0" dirty="0" smtClean="0">
                <a:solidFill>
                  <a:srgbClr val="01AEE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1240930" y="4490954"/>
              <a:ext cx="1599496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82"/>
          <p:cNvGrpSpPr/>
          <p:nvPr/>
        </p:nvGrpSpPr>
        <p:grpSpPr>
          <a:xfrm>
            <a:off x="1549024" y="3028940"/>
            <a:ext cx="5019761" cy="472009"/>
            <a:chOff x="1240930" y="4153804"/>
            <a:chExt cx="1599496" cy="337150"/>
          </a:xfrm>
        </p:grpSpPr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1307726" y="4153804"/>
              <a:ext cx="1515455" cy="32976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2400" b="1" dirty="0" smtClean="0">
                  <a:solidFill>
                    <a:schemeClr val="accent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城市轨道交通信号系统</a:t>
              </a:r>
              <a:endParaRPr lang="en-US" altLang="zh-CN" b="1" kern="0" dirty="0">
                <a:solidFill>
                  <a:srgbClr val="01AEE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1240930" y="4490954"/>
              <a:ext cx="1599496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92"/>
          <p:cNvGrpSpPr/>
          <p:nvPr/>
        </p:nvGrpSpPr>
        <p:grpSpPr>
          <a:xfrm>
            <a:off x="906082" y="5046314"/>
            <a:ext cx="730914" cy="554400"/>
            <a:chOff x="5355175" y="2213865"/>
            <a:chExt cx="792000" cy="792000"/>
          </a:xfrm>
        </p:grpSpPr>
        <p:sp>
          <p:nvSpPr>
            <p:cNvPr id="25" name="椭圆 24"/>
            <p:cNvSpPr/>
            <p:nvPr/>
          </p:nvSpPr>
          <p:spPr>
            <a:xfrm>
              <a:off x="5355175" y="2213865"/>
              <a:ext cx="792000" cy="792000"/>
            </a:xfrm>
            <a:prstGeom prst="ellipse">
              <a:avLst/>
            </a:prstGeom>
            <a:gradFill flip="none" rotWithShape="1">
              <a:gsLst>
                <a:gs pos="67000">
                  <a:srgbClr val="005D8C"/>
                </a:gs>
                <a:gs pos="4000">
                  <a:srgbClr val="0095D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26" name="Picture 6" descr="C:\Documents and Settings\Administrator\桌面\20100720220401202\open-source-icons\PNG\black\home.png"/>
            <p:cNvPicPr>
              <a:picLocks noChangeAspect="1" noChangeArrowheads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4585" y="2231701"/>
              <a:ext cx="759844" cy="6301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7" name="组合 95"/>
          <p:cNvGrpSpPr/>
          <p:nvPr/>
        </p:nvGrpSpPr>
        <p:grpSpPr>
          <a:xfrm>
            <a:off x="1417936" y="5053062"/>
            <a:ext cx="6346194" cy="481947"/>
            <a:chOff x="1240930" y="4146705"/>
            <a:chExt cx="1624473" cy="344248"/>
          </a:xfrm>
        </p:grpSpPr>
        <p:sp>
          <p:nvSpPr>
            <p:cNvPr id="28" name="TextBox 11"/>
            <p:cNvSpPr txBox="1">
              <a:spLocks noChangeArrowheads="1"/>
            </p:cNvSpPr>
            <p:nvPr/>
          </p:nvSpPr>
          <p:spPr bwMode="auto">
            <a:xfrm flipH="1">
              <a:off x="1349948" y="4146705"/>
              <a:ext cx="1515455" cy="32976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sz="2400" b="1" dirty="0" smtClean="0">
                  <a:solidFill>
                    <a:schemeClr val="accent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我国城市轨道交通信号技术发展趋势</a:t>
              </a:r>
              <a:endParaRPr lang="zh-CN" altLang="en-US" sz="24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1240930" y="4490954"/>
              <a:ext cx="1599496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7" name="Picture 4" descr="d:\360浏览器\360\360se\360se6\User Data\temp\200912210104249.JPG"/>
          <p:cNvPicPr>
            <a:picLocks noChangeAspect="1" noChangeArrowheads="1"/>
          </p:cNvPicPr>
          <p:nvPr/>
        </p:nvPicPr>
        <p:blipFill>
          <a:blip r:embed="rId5"/>
          <a:srcRect l="9062" t="72980" r="19687" b="2426"/>
          <a:stretch>
            <a:fillRect/>
          </a:stretch>
        </p:blipFill>
        <p:spPr bwMode="auto">
          <a:xfrm flipH="1">
            <a:off x="191252" y="6272216"/>
            <a:ext cx="5214916" cy="928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竖卷形 39"/>
          <p:cNvSpPr/>
          <p:nvPr/>
        </p:nvSpPr>
        <p:spPr>
          <a:xfrm>
            <a:off x="7549366" y="1385872"/>
            <a:ext cx="3857652" cy="5214974"/>
          </a:xfrm>
          <a:prstGeom prst="verticalScroll">
            <a:avLst/>
          </a:prstGeom>
          <a:gradFill flip="none" rotWithShape="1">
            <a:gsLst>
              <a:gs pos="0">
                <a:srgbClr val="00AEEE">
                  <a:tint val="66000"/>
                  <a:satMod val="160000"/>
                </a:srgbClr>
              </a:gs>
              <a:gs pos="50000">
                <a:srgbClr val="00AEEE">
                  <a:tint val="44500"/>
                  <a:satMod val="160000"/>
                </a:srgbClr>
              </a:gs>
              <a:gs pos="100000">
                <a:srgbClr val="00AEEE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Rectangle 9"/>
          <p:cNvSpPr>
            <a:spLocks noChangeArrowheads="1"/>
          </p:cNvSpPr>
          <p:nvPr/>
        </p:nvSpPr>
        <p:spPr bwMode="gray">
          <a:xfrm>
            <a:off x="9121002" y="1385872"/>
            <a:ext cx="1499128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zh-CN" altLang="en-US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作       业</a:t>
            </a:r>
            <a:endParaRPr lang="en-US" altLang="zh-CN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049432" y="2100252"/>
            <a:ext cx="28575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en-US" altLang="zh-CN" sz="1800" b="1" dirty="0" smtClean="0"/>
          </a:p>
          <a:p>
            <a:pPr>
              <a:lnSpc>
                <a:spcPct val="150000"/>
              </a:lnSpc>
            </a:pPr>
            <a:endParaRPr lang="en-US" altLang="zh-CN" sz="1800" b="1" dirty="0" smtClean="0"/>
          </a:p>
          <a:p>
            <a:pPr>
              <a:lnSpc>
                <a:spcPct val="150000"/>
              </a:lnSpc>
            </a:pPr>
            <a:r>
              <a:rPr lang="en-US" altLang="zh-CN" sz="1800" b="1" dirty="0" smtClean="0"/>
              <a:t>2.</a:t>
            </a:r>
            <a:r>
              <a:rPr lang="zh-CN" altLang="en-US" sz="1800" b="1" dirty="0" smtClean="0"/>
              <a:t>查阅有关参考资料和手册，了解国外主要城市轨道交通信号系统的应用情况，完成表</a:t>
            </a:r>
            <a:r>
              <a:rPr lang="en-US" altLang="zh-CN" sz="1800" b="1" dirty="0" smtClean="0"/>
              <a:t>1-1-3</a:t>
            </a:r>
            <a:r>
              <a:rPr lang="zh-CN" altLang="en-US" sz="1800" b="1" dirty="0" smtClean="0"/>
              <a:t>。</a:t>
            </a:r>
            <a:endParaRPr lang="zh-CN" altLang="en-US" sz="1800" b="1" dirty="0"/>
          </a:p>
        </p:txBody>
      </p:sp>
      <p:sp>
        <p:nvSpPr>
          <p:cNvPr id="43" name="矩形 42"/>
          <p:cNvSpPr/>
          <p:nvPr/>
        </p:nvSpPr>
        <p:spPr>
          <a:xfrm>
            <a:off x="8049432" y="4560768"/>
            <a:ext cx="28575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b="1" dirty="0" smtClean="0"/>
              <a:t>3.</a:t>
            </a:r>
            <a:r>
              <a:rPr lang="zh-CN" altLang="en-US" sz="1800" b="1" dirty="0" smtClean="0"/>
              <a:t>查阅有关参考资料和手册，了解国内主要城市轨道交通信号系统的应用情况，完成表</a:t>
            </a:r>
            <a:r>
              <a:rPr lang="en-US" altLang="zh-CN" sz="1800" b="1" dirty="0" smtClean="0"/>
              <a:t>1-1-4</a:t>
            </a:r>
            <a:r>
              <a:rPr lang="zh-CN" altLang="en-US" sz="1800" b="1" dirty="0" smtClean="0"/>
              <a:t>。</a:t>
            </a:r>
            <a:endParaRPr lang="zh-CN" altLang="en-US" sz="1800" b="1" dirty="0"/>
          </a:p>
        </p:txBody>
      </p:sp>
      <p:sp>
        <p:nvSpPr>
          <p:cNvPr id="44" name="矩形 43"/>
          <p:cNvSpPr/>
          <p:nvPr/>
        </p:nvSpPr>
        <p:spPr>
          <a:xfrm>
            <a:off x="8049432" y="1957376"/>
            <a:ext cx="28575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b="1" dirty="0" smtClean="0"/>
              <a:t>1.</a:t>
            </a:r>
            <a:r>
              <a:rPr lang="zh-CN" altLang="en-US" sz="1800" b="1" dirty="0" smtClean="0"/>
              <a:t>在教材中找出</a:t>
            </a:r>
            <a:r>
              <a:rPr lang="en-US" altLang="zh-CN" sz="1800" b="1" dirty="0" smtClean="0"/>
              <a:t>14</a:t>
            </a:r>
            <a:r>
              <a:rPr lang="zh-CN" altLang="en-US" sz="1800" b="1" dirty="0" smtClean="0"/>
              <a:t>页思考与练习答案，并做标注。</a:t>
            </a:r>
            <a:endParaRPr lang="zh-CN" altLang="en-U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4886334"/>
            <a:ext cx="12241213" cy="231456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4398" tIns="62199" rIns="124398" bIns="62199" rtlCol="0" anchor="ctr"/>
          <a:lstStyle/>
          <a:p>
            <a:pPr algn="ctr"/>
            <a:endParaRPr lang="zh-CN" altLang="en-US"/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1119946" y="2100252"/>
            <a:ext cx="9826974" cy="96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4398" tIns="62199" rIns="124398" bIns="62199">
            <a:spAutoFit/>
          </a:bodyPr>
          <a:lstStyle/>
          <a:p>
            <a:pPr marL="466493" indent="-466493" algn="ctr">
              <a:lnSpc>
                <a:spcPts val="7346"/>
              </a:lnSpc>
              <a:spcBef>
                <a:spcPct val="0"/>
              </a:spcBef>
              <a:defRPr/>
            </a:pPr>
            <a:r>
              <a:rPr lang="zh-CN" altLang="en-US" sz="4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黑体" pitchFamily="49" charset="-122"/>
              </a:rPr>
              <a:t>第一章  城市轨道交通信号系统概述</a:t>
            </a:r>
            <a:endParaRPr lang="zh-CN" altLang="en-US" sz="4000" b="1" dirty="0">
              <a:solidFill>
                <a:srgbClr val="00B0F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黑体" pitchFamily="49" charset="-122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1762888" y="3171822"/>
            <a:ext cx="9215502" cy="1313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4398" tIns="62199" rIns="124398" bIns="62199"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3800" b="1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1.2</a:t>
            </a:r>
            <a:r>
              <a:rPr lang="zh-CN" altLang="en-US" sz="3800" b="1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城市轨道交通信号系统的组成及特点</a:t>
            </a:r>
            <a:endParaRPr lang="zh-CN" altLang="en-US" sz="3800" dirty="0">
              <a:solidFill>
                <a:srgbClr val="00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46081" name="Picture 1" descr="C:\Users\Administrator\Desktop\地铁1号线照片\6405841874086792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690" y="5100648"/>
            <a:ext cx="3714776" cy="1797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2" name="Picture 2" descr="C:\Users\Administrator\Desktop\地铁1号线照片\72860685735581683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780" y="5100648"/>
            <a:ext cx="3857652" cy="181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3" name="Picture 3" descr="C:\Users\Administrator\AppData\Roaming\Tencent\Users\603359521\QQ\WinTemp\RichOle\N7~6Z6}]4[LR(G]`L{7EQPA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63746" y="5100648"/>
            <a:ext cx="3714776" cy="1822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0418" name="Picture 2" descr="C:\Users\Administrator\Desktop\信号基础课程材料\微信图片_2018122014180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9814" y="314302"/>
            <a:ext cx="4643470" cy="10327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008651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 advClick="0">
        <p:fade/>
      </p:transition>
    </mc:Choice>
    <mc:Fallback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548442" y="1600186"/>
            <a:ext cx="1114432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知识目标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：</a:t>
            </a:r>
            <a:endParaRPr kumimoji="0" lang="zh-CN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L="0" marR="0" lvl="0" indent="7200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1. 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掌握城市轨道交通信号系统按照设备区域分布划分的设备组成；</a:t>
            </a: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L="0" marR="0" lvl="0" indent="7200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2. 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掌握城市轨道交通信号系统按照设备安装位置划分的设备组成；</a:t>
            </a: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L="0" marR="0" lvl="0" indent="7200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3.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掌握城市轨道交通信号系统特点；</a:t>
            </a: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L="0" marR="0" lvl="0" indent="7200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4.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了解城市轨道交通信号系统设计的功能层次；</a:t>
            </a: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L="0" marR="0" lvl="0" indent="7200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5. 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了解实现城市轨道交通信号系统功能的方法。</a:t>
            </a: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L="0" marR="0" lvl="0" indent="7200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303EB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技能目标：</a:t>
            </a: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rgbClr val="0303EB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L="0" marR="0" lvl="0" indent="7200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1. 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能够认识信号系统车辆段信号设备；</a:t>
            </a: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L="0" marR="0" lvl="0" indent="7200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2. 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能够认识信号系统正线信号设备。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 </a:t>
            </a:r>
          </a:p>
        </p:txBody>
      </p:sp>
      <p:pic>
        <p:nvPicPr>
          <p:cNvPr id="4" name="Picture 4" descr="d:\360浏览器\360\360se\360se6\User Data\temp\200912210104249.JPG"/>
          <p:cNvPicPr>
            <a:picLocks noChangeAspect="1" noChangeArrowheads="1"/>
          </p:cNvPicPr>
          <p:nvPr/>
        </p:nvPicPr>
        <p:blipFill>
          <a:blip r:embed="rId2"/>
          <a:srcRect l="9062" t="72980" r="19687" b="2426"/>
          <a:stretch>
            <a:fillRect/>
          </a:stretch>
        </p:blipFill>
        <p:spPr bwMode="auto">
          <a:xfrm flipH="1">
            <a:off x="6549234" y="6029342"/>
            <a:ext cx="5214916" cy="928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1048508" y="314302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学习要点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64748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1.2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城市轨道交通信号系统的组成及特点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957244"/>
            <a:ext cx="5643728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1.2.1 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城市轨道交通信号系统组成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任意多边形 3"/>
          <p:cNvSpPr/>
          <p:nvPr/>
        </p:nvSpPr>
        <p:spPr>
          <a:xfrm flipV="1">
            <a:off x="5368418" y="4238505"/>
            <a:ext cx="810549" cy="45719"/>
          </a:xfrm>
          <a:custGeom>
            <a:avLst/>
            <a:gdLst>
              <a:gd name="connsiteX0" fmla="*/ 0 w 522515"/>
              <a:gd name="connsiteY0" fmla="*/ 0 h 0"/>
              <a:gd name="connsiteX1" fmla="*/ 0 w 522515"/>
              <a:gd name="connsiteY1" fmla="*/ 0 h 0"/>
              <a:gd name="connsiteX2" fmla="*/ 522515 w 522515"/>
              <a:gd name="connsiteY2" fmla="*/ 0 h 0"/>
              <a:gd name="connsiteX3" fmla="*/ 522515 w 522515"/>
              <a:gd name="connsiteY3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2515">
                <a:moveTo>
                  <a:pt x="0" y="0"/>
                </a:moveTo>
                <a:lnTo>
                  <a:pt x="0" y="0"/>
                </a:lnTo>
                <a:lnTo>
                  <a:pt x="522515" y="0"/>
                </a:lnTo>
                <a:lnTo>
                  <a:pt x="522515" y="0"/>
                </a:ln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 b="1"/>
          </a:p>
        </p:txBody>
      </p:sp>
      <p:sp>
        <p:nvSpPr>
          <p:cNvPr id="5" name="任意多边形 4"/>
          <p:cNvSpPr/>
          <p:nvPr/>
        </p:nvSpPr>
        <p:spPr>
          <a:xfrm flipV="1">
            <a:off x="5166611" y="3340417"/>
            <a:ext cx="882557" cy="45719"/>
          </a:xfrm>
          <a:custGeom>
            <a:avLst/>
            <a:gdLst>
              <a:gd name="connsiteX0" fmla="*/ 0 w 522515"/>
              <a:gd name="connsiteY0" fmla="*/ 0 h 0"/>
              <a:gd name="connsiteX1" fmla="*/ 0 w 522515"/>
              <a:gd name="connsiteY1" fmla="*/ 0 h 0"/>
              <a:gd name="connsiteX2" fmla="*/ 522515 w 522515"/>
              <a:gd name="connsiteY2" fmla="*/ 0 h 0"/>
              <a:gd name="connsiteX3" fmla="*/ 522515 w 522515"/>
              <a:gd name="connsiteY3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2515">
                <a:moveTo>
                  <a:pt x="0" y="0"/>
                </a:moveTo>
                <a:lnTo>
                  <a:pt x="0" y="0"/>
                </a:lnTo>
                <a:lnTo>
                  <a:pt x="522515" y="0"/>
                </a:lnTo>
                <a:lnTo>
                  <a:pt x="522515" y="0"/>
                </a:ln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 b="1"/>
          </a:p>
        </p:txBody>
      </p:sp>
      <p:sp>
        <p:nvSpPr>
          <p:cNvPr id="6" name="任意多边形 5"/>
          <p:cNvSpPr/>
          <p:nvPr/>
        </p:nvSpPr>
        <p:spPr>
          <a:xfrm>
            <a:off x="1696010" y="4487048"/>
            <a:ext cx="287196" cy="69238"/>
          </a:xfrm>
          <a:custGeom>
            <a:avLst/>
            <a:gdLst>
              <a:gd name="connsiteX0" fmla="*/ 0 w 522515"/>
              <a:gd name="connsiteY0" fmla="*/ 0 h 0"/>
              <a:gd name="connsiteX1" fmla="*/ 0 w 522515"/>
              <a:gd name="connsiteY1" fmla="*/ 0 h 0"/>
              <a:gd name="connsiteX2" fmla="*/ 522515 w 522515"/>
              <a:gd name="connsiteY2" fmla="*/ 0 h 0"/>
              <a:gd name="connsiteX3" fmla="*/ 522515 w 522515"/>
              <a:gd name="connsiteY3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2515">
                <a:moveTo>
                  <a:pt x="0" y="0"/>
                </a:moveTo>
                <a:lnTo>
                  <a:pt x="0" y="0"/>
                </a:lnTo>
                <a:lnTo>
                  <a:pt x="522515" y="0"/>
                </a:lnTo>
                <a:lnTo>
                  <a:pt x="522515" y="0"/>
                </a:ln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" name="任意多边形 6"/>
          <p:cNvSpPr/>
          <p:nvPr/>
        </p:nvSpPr>
        <p:spPr>
          <a:xfrm flipH="1">
            <a:off x="1912034" y="3426092"/>
            <a:ext cx="72008" cy="2199730"/>
          </a:xfrm>
          <a:custGeom>
            <a:avLst/>
            <a:gdLst>
              <a:gd name="connsiteX0" fmla="*/ 0 w 0"/>
              <a:gd name="connsiteY0" fmla="*/ 0 h 1509486"/>
              <a:gd name="connsiteX1" fmla="*/ 0 w 0"/>
              <a:gd name="connsiteY1" fmla="*/ 1509486 h 1509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509486">
                <a:moveTo>
                  <a:pt x="0" y="0"/>
                </a:moveTo>
                <a:lnTo>
                  <a:pt x="0" y="1509486"/>
                </a:ln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8" name="任意多边形 7"/>
          <p:cNvSpPr/>
          <p:nvPr/>
        </p:nvSpPr>
        <p:spPr>
          <a:xfrm>
            <a:off x="1984042" y="3426092"/>
            <a:ext cx="522515" cy="0"/>
          </a:xfrm>
          <a:custGeom>
            <a:avLst/>
            <a:gdLst>
              <a:gd name="connsiteX0" fmla="*/ 0 w 522515"/>
              <a:gd name="connsiteY0" fmla="*/ 0 h 0"/>
              <a:gd name="connsiteX1" fmla="*/ 0 w 522515"/>
              <a:gd name="connsiteY1" fmla="*/ 0 h 0"/>
              <a:gd name="connsiteX2" fmla="*/ 522515 w 522515"/>
              <a:gd name="connsiteY2" fmla="*/ 0 h 0"/>
              <a:gd name="connsiteX3" fmla="*/ 522515 w 522515"/>
              <a:gd name="connsiteY3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2515">
                <a:moveTo>
                  <a:pt x="0" y="0"/>
                </a:moveTo>
                <a:lnTo>
                  <a:pt x="0" y="0"/>
                </a:lnTo>
                <a:lnTo>
                  <a:pt x="522515" y="0"/>
                </a:lnTo>
                <a:lnTo>
                  <a:pt x="522515" y="0"/>
                </a:ln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9" name="任意多边形 8"/>
          <p:cNvSpPr/>
          <p:nvPr/>
        </p:nvSpPr>
        <p:spPr>
          <a:xfrm>
            <a:off x="1984042" y="5639176"/>
            <a:ext cx="522515" cy="0"/>
          </a:xfrm>
          <a:custGeom>
            <a:avLst/>
            <a:gdLst>
              <a:gd name="connsiteX0" fmla="*/ 0 w 522515"/>
              <a:gd name="connsiteY0" fmla="*/ 0 h 0"/>
              <a:gd name="connsiteX1" fmla="*/ 0 w 522515"/>
              <a:gd name="connsiteY1" fmla="*/ 0 h 0"/>
              <a:gd name="connsiteX2" fmla="*/ 522515 w 522515"/>
              <a:gd name="connsiteY2" fmla="*/ 0 h 0"/>
              <a:gd name="connsiteX3" fmla="*/ 522515 w 522515"/>
              <a:gd name="connsiteY3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2515">
                <a:moveTo>
                  <a:pt x="0" y="0"/>
                </a:moveTo>
                <a:lnTo>
                  <a:pt x="0" y="0"/>
                </a:lnTo>
                <a:lnTo>
                  <a:pt x="522515" y="0"/>
                </a:lnTo>
                <a:lnTo>
                  <a:pt x="522515" y="0"/>
                </a:ln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0" name="任意多边形 9"/>
          <p:cNvSpPr/>
          <p:nvPr/>
        </p:nvSpPr>
        <p:spPr>
          <a:xfrm>
            <a:off x="3856248" y="2385462"/>
            <a:ext cx="45719" cy="1872208"/>
          </a:xfrm>
          <a:custGeom>
            <a:avLst/>
            <a:gdLst>
              <a:gd name="connsiteX0" fmla="*/ 0 w 0"/>
              <a:gd name="connsiteY0" fmla="*/ 0 h 1509486"/>
              <a:gd name="connsiteX1" fmla="*/ 0 w 0"/>
              <a:gd name="connsiteY1" fmla="*/ 1509486 h 1509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509486">
                <a:moveTo>
                  <a:pt x="0" y="0"/>
                </a:moveTo>
                <a:lnTo>
                  <a:pt x="0" y="1509486"/>
                </a:ln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400" b="1"/>
          </a:p>
        </p:txBody>
      </p:sp>
      <p:sp>
        <p:nvSpPr>
          <p:cNvPr id="11" name="任意多边形 10"/>
          <p:cNvSpPr/>
          <p:nvPr/>
        </p:nvSpPr>
        <p:spPr>
          <a:xfrm>
            <a:off x="3856250" y="2365716"/>
            <a:ext cx="522515" cy="0"/>
          </a:xfrm>
          <a:custGeom>
            <a:avLst/>
            <a:gdLst>
              <a:gd name="connsiteX0" fmla="*/ 0 w 522515"/>
              <a:gd name="connsiteY0" fmla="*/ 0 h 0"/>
              <a:gd name="connsiteX1" fmla="*/ 0 w 522515"/>
              <a:gd name="connsiteY1" fmla="*/ 0 h 0"/>
              <a:gd name="connsiteX2" fmla="*/ 522515 w 522515"/>
              <a:gd name="connsiteY2" fmla="*/ 0 h 0"/>
              <a:gd name="connsiteX3" fmla="*/ 522515 w 522515"/>
              <a:gd name="connsiteY3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2515">
                <a:moveTo>
                  <a:pt x="0" y="0"/>
                </a:moveTo>
                <a:lnTo>
                  <a:pt x="0" y="0"/>
                </a:lnTo>
                <a:lnTo>
                  <a:pt x="522515" y="0"/>
                </a:lnTo>
                <a:lnTo>
                  <a:pt x="522515" y="0"/>
                </a:ln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400" b="1"/>
          </a:p>
        </p:txBody>
      </p:sp>
      <p:sp>
        <p:nvSpPr>
          <p:cNvPr id="12" name="任意多边形 11"/>
          <p:cNvSpPr/>
          <p:nvPr/>
        </p:nvSpPr>
        <p:spPr>
          <a:xfrm>
            <a:off x="3856252" y="6417909"/>
            <a:ext cx="522515" cy="0"/>
          </a:xfrm>
          <a:custGeom>
            <a:avLst/>
            <a:gdLst>
              <a:gd name="connsiteX0" fmla="*/ 0 w 522515"/>
              <a:gd name="connsiteY0" fmla="*/ 0 h 0"/>
              <a:gd name="connsiteX1" fmla="*/ 0 w 522515"/>
              <a:gd name="connsiteY1" fmla="*/ 0 h 0"/>
              <a:gd name="connsiteX2" fmla="*/ 522515 w 522515"/>
              <a:gd name="connsiteY2" fmla="*/ 0 h 0"/>
              <a:gd name="connsiteX3" fmla="*/ 522515 w 522515"/>
              <a:gd name="connsiteY3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2515">
                <a:moveTo>
                  <a:pt x="0" y="0"/>
                </a:moveTo>
                <a:lnTo>
                  <a:pt x="0" y="0"/>
                </a:lnTo>
                <a:lnTo>
                  <a:pt x="522515" y="0"/>
                </a:lnTo>
                <a:lnTo>
                  <a:pt x="522515" y="0"/>
                </a:ln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400" b="1"/>
          </a:p>
        </p:txBody>
      </p:sp>
      <p:sp>
        <p:nvSpPr>
          <p:cNvPr id="13" name="任意多边形 12"/>
          <p:cNvSpPr/>
          <p:nvPr/>
        </p:nvSpPr>
        <p:spPr>
          <a:xfrm flipV="1">
            <a:off x="3352194" y="3321562"/>
            <a:ext cx="882557" cy="45719"/>
          </a:xfrm>
          <a:custGeom>
            <a:avLst/>
            <a:gdLst>
              <a:gd name="connsiteX0" fmla="*/ 0 w 522515"/>
              <a:gd name="connsiteY0" fmla="*/ 0 h 0"/>
              <a:gd name="connsiteX1" fmla="*/ 0 w 522515"/>
              <a:gd name="connsiteY1" fmla="*/ 0 h 0"/>
              <a:gd name="connsiteX2" fmla="*/ 522515 w 522515"/>
              <a:gd name="connsiteY2" fmla="*/ 0 h 0"/>
              <a:gd name="connsiteX3" fmla="*/ 522515 w 522515"/>
              <a:gd name="connsiteY3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2515">
                <a:moveTo>
                  <a:pt x="0" y="0"/>
                </a:moveTo>
                <a:lnTo>
                  <a:pt x="0" y="0"/>
                </a:lnTo>
                <a:lnTo>
                  <a:pt x="522515" y="0"/>
                </a:lnTo>
                <a:lnTo>
                  <a:pt x="522515" y="0"/>
                </a:ln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400" b="1"/>
          </a:p>
        </p:txBody>
      </p:sp>
      <p:sp>
        <p:nvSpPr>
          <p:cNvPr id="14" name="任意多边形 13"/>
          <p:cNvSpPr/>
          <p:nvPr/>
        </p:nvSpPr>
        <p:spPr>
          <a:xfrm>
            <a:off x="3856252" y="4257670"/>
            <a:ext cx="522515" cy="0"/>
          </a:xfrm>
          <a:custGeom>
            <a:avLst/>
            <a:gdLst>
              <a:gd name="connsiteX0" fmla="*/ 0 w 522515"/>
              <a:gd name="connsiteY0" fmla="*/ 0 h 0"/>
              <a:gd name="connsiteX1" fmla="*/ 0 w 522515"/>
              <a:gd name="connsiteY1" fmla="*/ 0 h 0"/>
              <a:gd name="connsiteX2" fmla="*/ 522515 w 522515"/>
              <a:gd name="connsiteY2" fmla="*/ 0 h 0"/>
              <a:gd name="connsiteX3" fmla="*/ 522515 w 522515"/>
              <a:gd name="connsiteY3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2515">
                <a:moveTo>
                  <a:pt x="0" y="0"/>
                </a:moveTo>
                <a:lnTo>
                  <a:pt x="0" y="0"/>
                </a:lnTo>
                <a:lnTo>
                  <a:pt x="522515" y="0"/>
                </a:lnTo>
                <a:lnTo>
                  <a:pt x="522515" y="0"/>
                </a:ln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400" b="1"/>
          </a:p>
        </p:txBody>
      </p:sp>
      <p:sp>
        <p:nvSpPr>
          <p:cNvPr id="15" name="任意多边形 14"/>
          <p:cNvSpPr/>
          <p:nvPr/>
        </p:nvSpPr>
        <p:spPr>
          <a:xfrm>
            <a:off x="3856252" y="5049757"/>
            <a:ext cx="522515" cy="0"/>
          </a:xfrm>
          <a:custGeom>
            <a:avLst/>
            <a:gdLst>
              <a:gd name="connsiteX0" fmla="*/ 0 w 522515"/>
              <a:gd name="connsiteY0" fmla="*/ 0 h 0"/>
              <a:gd name="connsiteX1" fmla="*/ 0 w 522515"/>
              <a:gd name="connsiteY1" fmla="*/ 0 h 0"/>
              <a:gd name="connsiteX2" fmla="*/ 522515 w 522515"/>
              <a:gd name="connsiteY2" fmla="*/ 0 h 0"/>
              <a:gd name="connsiteX3" fmla="*/ 522515 w 522515"/>
              <a:gd name="connsiteY3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2515">
                <a:moveTo>
                  <a:pt x="0" y="0"/>
                </a:moveTo>
                <a:lnTo>
                  <a:pt x="0" y="0"/>
                </a:lnTo>
                <a:lnTo>
                  <a:pt x="522515" y="0"/>
                </a:lnTo>
                <a:lnTo>
                  <a:pt x="522515" y="0"/>
                </a:ln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400" b="1"/>
          </a:p>
        </p:txBody>
      </p:sp>
      <p:sp>
        <p:nvSpPr>
          <p:cNvPr id="16" name="任意多边形 15"/>
          <p:cNvSpPr/>
          <p:nvPr/>
        </p:nvSpPr>
        <p:spPr>
          <a:xfrm>
            <a:off x="3856252" y="5481805"/>
            <a:ext cx="522515" cy="0"/>
          </a:xfrm>
          <a:custGeom>
            <a:avLst/>
            <a:gdLst>
              <a:gd name="connsiteX0" fmla="*/ 0 w 522515"/>
              <a:gd name="connsiteY0" fmla="*/ 0 h 0"/>
              <a:gd name="connsiteX1" fmla="*/ 0 w 522515"/>
              <a:gd name="connsiteY1" fmla="*/ 0 h 0"/>
              <a:gd name="connsiteX2" fmla="*/ 522515 w 522515"/>
              <a:gd name="connsiteY2" fmla="*/ 0 h 0"/>
              <a:gd name="connsiteX3" fmla="*/ 522515 w 522515"/>
              <a:gd name="connsiteY3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2515">
                <a:moveTo>
                  <a:pt x="0" y="0"/>
                </a:moveTo>
                <a:lnTo>
                  <a:pt x="0" y="0"/>
                </a:lnTo>
                <a:lnTo>
                  <a:pt x="522515" y="0"/>
                </a:lnTo>
                <a:lnTo>
                  <a:pt x="522515" y="0"/>
                </a:ln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400" b="1"/>
          </a:p>
        </p:txBody>
      </p:sp>
      <p:sp>
        <p:nvSpPr>
          <p:cNvPr id="17" name="任意多边形 16"/>
          <p:cNvSpPr/>
          <p:nvPr/>
        </p:nvSpPr>
        <p:spPr>
          <a:xfrm>
            <a:off x="3856252" y="5985861"/>
            <a:ext cx="522515" cy="0"/>
          </a:xfrm>
          <a:custGeom>
            <a:avLst/>
            <a:gdLst>
              <a:gd name="connsiteX0" fmla="*/ 0 w 522515"/>
              <a:gd name="connsiteY0" fmla="*/ 0 h 0"/>
              <a:gd name="connsiteX1" fmla="*/ 0 w 522515"/>
              <a:gd name="connsiteY1" fmla="*/ 0 h 0"/>
              <a:gd name="connsiteX2" fmla="*/ 522515 w 522515"/>
              <a:gd name="connsiteY2" fmla="*/ 0 h 0"/>
              <a:gd name="connsiteX3" fmla="*/ 522515 w 522515"/>
              <a:gd name="connsiteY3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2515">
                <a:moveTo>
                  <a:pt x="0" y="0"/>
                </a:moveTo>
                <a:lnTo>
                  <a:pt x="0" y="0"/>
                </a:lnTo>
                <a:lnTo>
                  <a:pt x="522515" y="0"/>
                </a:lnTo>
                <a:lnTo>
                  <a:pt x="522515" y="0"/>
                </a:ln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400" b="1"/>
          </a:p>
        </p:txBody>
      </p:sp>
      <p:sp>
        <p:nvSpPr>
          <p:cNvPr id="18" name="矩形 17"/>
          <p:cNvSpPr/>
          <p:nvPr/>
        </p:nvSpPr>
        <p:spPr>
          <a:xfrm>
            <a:off x="2344082" y="3105542"/>
            <a:ext cx="1261884" cy="52322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 dirty="0" smtClean="0"/>
              <a:t>正线</a:t>
            </a:r>
            <a:r>
              <a:rPr lang="en-US" altLang="zh-CN" sz="1400" b="1" dirty="0" smtClean="0"/>
              <a:t>—</a:t>
            </a:r>
            <a:r>
              <a:rPr lang="zh-CN" altLang="en-US" sz="1400" b="1" dirty="0" smtClean="0"/>
              <a:t>列车</a:t>
            </a:r>
            <a:endParaRPr lang="en-US" altLang="zh-CN" sz="1400" b="1" dirty="0" smtClean="0"/>
          </a:p>
          <a:p>
            <a:pPr algn="ctr"/>
            <a:r>
              <a:rPr lang="zh-CN" altLang="en-US" sz="1400" b="1" dirty="0" smtClean="0"/>
              <a:t>自动控制系统</a:t>
            </a:r>
            <a:endParaRPr lang="zh-CN" altLang="en-US" sz="1400" b="1" dirty="0"/>
          </a:p>
        </p:txBody>
      </p:sp>
      <p:sp>
        <p:nvSpPr>
          <p:cNvPr id="19" name="矩形 18"/>
          <p:cNvSpPr/>
          <p:nvPr/>
        </p:nvSpPr>
        <p:spPr>
          <a:xfrm>
            <a:off x="4216288" y="2169439"/>
            <a:ext cx="1224138" cy="58868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 smtClean="0"/>
              <a:t>列车自动防护系统</a:t>
            </a:r>
            <a:r>
              <a:rPr lang="en-US" altLang="zh-CN" sz="1400" b="1" dirty="0" smtClean="0"/>
              <a:t>ATP</a:t>
            </a:r>
            <a:endParaRPr lang="zh-CN" altLang="en-US" sz="1400" b="1" dirty="0"/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4216290" y="3065509"/>
            <a:ext cx="1224136" cy="583686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1400" b="1" dirty="0" smtClean="0">
                <a:latin typeface="Arial" pitchFamily="34" charset="0"/>
                <a:ea typeface="宋体" pitchFamily="2" charset="-122"/>
                <a:cs typeface="宋体" pitchFamily="2" charset="-122"/>
              </a:rPr>
              <a:t>列车自动监控系统</a:t>
            </a:r>
            <a:r>
              <a:rPr lang="en-US" altLang="zh-CN" sz="1400" b="1" dirty="0" smtClean="0">
                <a:latin typeface="Arial" pitchFamily="34" charset="0"/>
                <a:ea typeface="宋体" pitchFamily="2" charset="-122"/>
                <a:cs typeface="宋体" pitchFamily="2" charset="-122"/>
              </a:rPr>
              <a:t>ATS</a:t>
            </a:r>
            <a:endParaRPr kumimoji="0" lang="zh-CN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216290" y="4041646"/>
            <a:ext cx="1224136" cy="583686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lvl="0"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 dirty="0" smtClean="0">
                <a:solidFill>
                  <a:prstClr val="black"/>
                </a:solidFill>
                <a:latin typeface="Arial" pitchFamily="34" charset="0"/>
                <a:ea typeface="宋体" pitchFamily="2" charset="-122"/>
                <a:cs typeface="宋体" pitchFamily="2" charset="-122"/>
              </a:rPr>
              <a:t>列车自动驾驶系统</a:t>
            </a:r>
            <a:r>
              <a:rPr lang="en-US" altLang="zh-CN" sz="1400" b="1" dirty="0" smtClean="0">
                <a:solidFill>
                  <a:prstClr val="black"/>
                </a:solidFill>
                <a:latin typeface="Arial" pitchFamily="34" charset="0"/>
                <a:ea typeface="宋体" pitchFamily="2" charset="-122"/>
                <a:cs typeface="宋体" pitchFamily="2" charset="-122"/>
              </a:rPr>
              <a:t>ATO</a:t>
            </a:r>
            <a:endParaRPr lang="zh-CN" altLang="en-US" sz="1400" b="1" dirty="0" smtClean="0">
              <a:solidFill>
                <a:prstClr val="black"/>
              </a:solidFill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216290" y="4905743"/>
            <a:ext cx="1224136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 dirty="0" smtClean="0">
                <a:solidFill>
                  <a:prstClr val="black"/>
                </a:solidFill>
                <a:latin typeface="Arial" pitchFamily="34" charset="0"/>
                <a:ea typeface="宋体" pitchFamily="2" charset="-122"/>
                <a:cs typeface="宋体" pitchFamily="2" charset="-122"/>
              </a:rPr>
              <a:t>联锁</a:t>
            </a:r>
          </a:p>
        </p:txBody>
      </p:sp>
      <p:sp>
        <p:nvSpPr>
          <p:cNvPr id="23" name="矩形 22"/>
          <p:cNvSpPr/>
          <p:nvPr/>
        </p:nvSpPr>
        <p:spPr>
          <a:xfrm>
            <a:off x="4216290" y="5337791"/>
            <a:ext cx="1224136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 smtClean="0"/>
              <a:t>车辆调度</a:t>
            </a:r>
            <a:endParaRPr lang="zh-CN" altLang="en-US" sz="1400" b="1" dirty="0"/>
          </a:p>
        </p:txBody>
      </p:sp>
      <p:sp>
        <p:nvSpPr>
          <p:cNvPr id="24" name="矩形 23"/>
          <p:cNvSpPr/>
          <p:nvPr/>
        </p:nvSpPr>
        <p:spPr>
          <a:xfrm>
            <a:off x="4216290" y="5789583"/>
            <a:ext cx="1224136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 dirty="0" smtClean="0">
                <a:solidFill>
                  <a:prstClr val="black"/>
                </a:solidFill>
                <a:latin typeface="Arial" pitchFamily="34" charset="0"/>
                <a:ea typeface="宋体" pitchFamily="2" charset="-122"/>
                <a:cs typeface="宋体" pitchFamily="2" charset="-122"/>
              </a:rPr>
              <a:t>进路控制</a:t>
            </a:r>
          </a:p>
        </p:txBody>
      </p:sp>
      <p:sp>
        <p:nvSpPr>
          <p:cNvPr id="25" name="矩形 24"/>
          <p:cNvSpPr/>
          <p:nvPr/>
        </p:nvSpPr>
        <p:spPr>
          <a:xfrm>
            <a:off x="4216290" y="6221631"/>
            <a:ext cx="1224136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 smtClean="0"/>
              <a:t>维修调度</a:t>
            </a:r>
            <a:endParaRPr lang="zh-CN" altLang="en-US" sz="1400" b="1" dirty="0"/>
          </a:p>
        </p:txBody>
      </p:sp>
      <p:sp>
        <p:nvSpPr>
          <p:cNvPr id="26" name="矩形 25"/>
          <p:cNvSpPr/>
          <p:nvPr/>
        </p:nvSpPr>
        <p:spPr>
          <a:xfrm>
            <a:off x="1119946" y="2957508"/>
            <a:ext cx="576064" cy="31700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/>
              <a:t>城市轨道交通</a:t>
            </a:r>
            <a:endParaRPr lang="en-US" altLang="zh-CN" sz="2000" b="1" dirty="0" smtClean="0"/>
          </a:p>
          <a:p>
            <a:pPr algn="ctr"/>
            <a:r>
              <a:rPr lang="zh-CN" altLang="en-US" sz="2000" b="1" dirty="0" smtClean="0"/>
              <a:t>信号系统</a:t>
            </a:r>
            <a:endParaRPr lang="zh-CN" altLang="en-US" sz="2000" b="1" dirty="0"/>
          </a:p>
        </p:txBody>
      </p:sp>
      <p:sp>
        <p:nvSpPr>
          <p:cNvPr id="27" name="任意多边形 26"/>
          <p:cNvSpPr/>
          <p:nvPr/>
        </p:nvSpPr>
        <p:spPr>
          <a:xfrm flipV="1">
            <a:off x="5440426" y="2346551"/>
            <a:ext cx="738539" cy="45719"/>
          </a:xfrm>
          <a:custGeom>
            <a:avLst/>
            <a:gdLst>
              <a:gd name="connsiteX0" fmla="*/ 0 w 522515"/>
              <a:gd name="connsiteY0" fmla="*/ 0 h 0"/>
              <a:gd name="connsiteX1" fmla="*/ 0 w 522515"/>
              <a:gd name="connsiteY1" fmla="*/ 0 h 0"/>
              <a:gd name="connsiteX2" fmla="*/ 522515 w 522515"/>
              <a:gd name="connsiteY2" fmla="*/ 0 h 0"/>
              <a:gd name="connsiteX3" fmla="*/ 522515 w 522515"/>
              <a:gd name="connsiteY3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2515">
                <a:moveTo>
                  <a:pt x="0" y="0"/>
                </a:moveTo>
                <a:lnTo>
                  <a:pt x="0" y="0"/>
                </a:lnTo>
                <a:lnTo>
                  <a:pt x="522515" y="0"/>
                </a:lnTo>
                <a:lnTo>
                  <a:pt x="522515" y="0"/>
                </a:ln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 b="1"/>
          </a:p>
        </p:txBody>
      </p:sp>
      <p:sp>
        <p:nvSpPr>
          <p:cNvPr id="28" name="矩形 27"/>
          <p:cNvSpPr/>
          <p:nvPr/>
        </p:nvSpPr>
        <p:spPr>
          <a:xfrm>
            <a:off x="6016488" y="2100252"/>
            <a:ext cx="3890332" cy="609398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 smtClean="0"/>
              <a:t>速度监督、列车速度自动控制、列车定位、联锁控制等</a:t>
            </a:r>
            <a:endParaRPr lang="zh-CN" altLang="en-US" sz="1400" b="1" dirty="0"/>
          </a:p>
        </p:txBody>
      </p:sp>
      <p:sp>
        <p:nvSpPr>
          <p:cNvPr id="29" name="Rectangle 1"/>
          <p:cNvSpPr>
            <a:spLocks noChangeArrowheads="1"/>
          </p:cNvSpPr>
          <p:nvPr/>
        </p:nvSpPr>
        <p:spPr bwMode="auto">
          <a:xfrm>
            <a:off x="6016490" y="3077230"/>
            <a:ext cx="3890330" cy="583686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rPr>
              <a:t>列车识别追踪、进路自动控制、列车运行图编制、列车运行监督调整等</a:t>
            </a:r>
            <a:endParaRPr kumimoji="0" lang="zh-CN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016490" y="4022482"/>
            <a:ext cx="3890330" cy="583686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lvl="0"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 dirty="0" smtClean="0">
                <a:solidFill>
                  <a:prstClr val="black"/>
                </a:solidFill>
                <a:latin typeface="Arial" pitchFamily="34" charset="0"/>
                <a:ea typeface="宋体" pitchFamily="2" charset="-122"/>
                <a:cs typeface="宋体" pitchFamily="2" charset="-122"/>
              </a:rPr>
              <a:t>列车自动驾驶、站台精确定位停车、跳停、惰性、巡航等</a:t>
            </a:r>
          </a:p>
        </p:txBody>
      </p:sp>
      <p:sp>
        <p:nvSpPr>
          <p:cNvPr id="31" name="任意多边形 30"/>
          <p:cNvSpPr/>
          <p:nvPr/>
        </p:nvSpPr>
        <p:spPr>
          <a:xfrm>
            <a:off x="3856250" y="5049758"/>
            <a:ext cx="72008" cy="1368152"/>
          </a:xfrm>
          <a:custGeom>
            <a:avLst/>
            <a:gdLst>
              <a:gd name="connsiteX0" fmla="*/ 0 w 0"/>
              <a:gd name="connsiteY0" fmla="*/ 0 h 1509486"/>
              <a:gd name="connsiteX1" fmla="*/ 0 w 0"/>
              <a:gd name="connsiteY1" fmla="*/ 1509486 h 1509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509486">
                <a:moveTo>
                  <a:pt x="0" y="0"/>
                </a:moveTo>
                <a:lnTo>
                  <a:pt x="0" y="1509486"/>
                </a:ln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400" b="1"/>
          </a:p>
        </p:txBody>
      </p:sp>
      <p:sp>
        <p:nvSpPr>
          <p:cNvPr id="32" name="任意多边形 31"/>
          <p:cNvSpPr/>
          <p:nvPr/>
        </p:nvSpPr>
        <p:spPr>
          <a:xfrm>
            <a:off x="3352194" y="5625822"/>
            <a:ext cx="522515" cy="0"/>
          </a:xfrm>
          <a:custGeom>
            <a:avLst/>
            <a:gdLst>
              <a:gd name="connsiteX0" fmla="*/ 0 w 522515"/>
              <a:gd name="connsiteY0" fmla="*/ 0 h 0"/>
              <a:gd name="connsiteX1" fmla="*/ 0 w 522515"/>
              <a:gd name="connsiteY1" fmla="*/ 0 h 0"/>
              <a:gd name="connsiteX2" fmla="*/ 522515 w 522515"/>
              <a:gd name="connsiteY2" fmla="*/ 0 h 0"/>
              <a:gd name="connsiteX3" fmla="*/ 522515 w 522515"/>
              <a:gd name="connsiteY3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2515">
                <a:moveTo>
                  <a:pt x="0" y="0"/>
                </a:moveTo>
                <a:lnTo>
                  <a:pt x="0" y="0"/>
                </a:lnTo>
                <a:lnTo>
                  <a:pt x="522515" y="0"/>
                </a:lnTo>
                <a:lnTo>
                  <a:pt x="522515" y="0"/>
                </a:lnTo>
              </a:path>
            </a:pathLst>
          </a:custGeom>
          <a:ln w="19050">
            <a:solidFill>
              <a:srgbClr val="0303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400" b="1"/>
          </a:p>
        </p:txBody>
      </p:sp>
      <p:sp>
        <p:nvSpPr>
          <p:cNvPr id="33" name="矩形 32"/>
          <p:cNvSpPr/>
          <p:nvPr/>
        </p:nvSpPr>
        <p:spPr>
          <a:xfrm>
            <a:off x="2344082" y="5390634"/>
            <a:ext cx="1244251" cy="52322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 dirty="0" smtClean="0"/>
              <a:t>车辆段</a:t>
            </a:r>
            <a:r>
              <a:rPr lang="en-US" altLang="zh-CN" sz="1400" b="1" dirty="0" smtClean="0"/>
              <a:t>—</a:t>
            </a:r>
            <a:r>
              <a:rPr lang="zh-CN" altLang="en-US" sz="1400" b="1" dirty="0" smtClean="0"/>
              <a:t>信号</a:t>
            </a:r>
            <a:endParaRPr lang="en-US" altLang="zh-CN" sz="1400" b="1" dirty="0" smtClean="0"/>
          </a:p>
          <a:p>
            <a:pPr algn="ctr"/>
            <a:r>
              <a:rPr lang="zh-CN" altLang="en-US" sz="1400" b="1" dirty="0" smtClean="0"/>
              <a:t>控制系统</a:t>
            </a:r>
            <a:endParaRPr lang="zh-CN" altLang="en-US" sz="1400" b="1" dirty="0"/>
          </a:p>
        </p:txBody>
      </p:sp>
      <p:sp>
        <p:nvSpPr>
          <p:cNvPr id="34" name="矩形 33"/>
          <p:cNvSpPr/>
          <p:nvPr/>
        </p:nvSpPr>
        <p:spPr>
          <a:xfrm>
            <a:off x="2120078" y="4814896"/>
            <a:ext cx="4286280" cy="1857388"/>
          </a:xfrm>
          <a:prstGeom prst="rect">
            <a:avLst/>
          </a:prstGeom>
          <a:noFill/>
          <a:ln>
            <a:solidFill>
              <a:srgbClr val="0303E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5" name="Picture 4" descr="d:\360浏览器\360\360se\360se6\User Data\temp\200912210104249.JPG"/>
          <p:cNvPicPr>
            <a:picLocks noChangeAspect="1" noChangeArrowheads="1"/>
          </p:cNvPicPr>
          <p:nvPr/>
        </p:nvPicPr>
        <p:blipFill>
          <a:blip r:embed="rId2"/>
          <a:srcRect l="9062" t="72980" r="19687" b="2426"/>
          <a:stretch>
            <a:fillRect/>
          </a:stretch>
        </p:blipFill>
        <p:spPr bwMode="auto">
          <a:xfrm flipH="1">
            <a:off x="6549234" y="6029342"/>
            <a:ext cx="5214916" cy="928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1743062"/>
            <a:ext cx="41917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82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rgbClr val="00AEEE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00AEEE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、按照设备区域分布划分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rgbClr val="00AEEE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2120078" y="2457442"/>
            <a:ext cx="1506063" cy="4103044"/>
            <a:chOff x="10167348" y="2457442"/>
            <a:chExt cx="1506063" cy="4103044"/>
          </a:xfrm>
        </p:grpSpPr>
        <p:grpSp>
          <p:nvGrpSpPr>
            <p:cNvPr id="37" name="组合 4"/>
            <p:cNvGrpSpPr/>
            <p:nvPr/>
          </p:nvGrpSpPr>
          <p:grpSpPr>
            <a:xfrm>
              <a:off x="10192572" y="2457442"/>
              <a:ext cx="1480839" cy="1480839"/>
              <a:chOff x="382488" y="1472"/>
              <a:chExt cx="1480839" cy="1480839"/>
            </a:xfrm>
            <a:scene3d>
              <a:camera prst="orthographicFront"/>
              <a:lightRig rig="threePt" dir="t">
                <a:rot lat="0" lon="0" rev="7500000"/>
              </a:lightRig>
            </a:scene3d>
          </p:grpSpPr>
          <p:sp>
            <p:nvSpPr>
              <p:cNvPr id="38" name="椭圆 37"/>
              <p:cNvSpPr/>
              <p:nvPr/>
            </p:nvSpPr>
            <p:spPr>
              <a:xfrm>
                <a:off x="382488" y="1472"/>
                <a:ext cx="1480839" cy="1480839"/>
              </a:xfrm>
              <a:prstGeom prst="ellipse">
                <a:avLst/>
              </a:prstGeom>
              <a:solidFill>
                <a:srgbClr val="00B0F0"/>
              </a:solidFill>
              <a:sp3d prstMaterial="plastic">
                <a:bevelT w="127000" h="25400" prst="relaxedInset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9" name="椭圆 4"/>
              <p:cNvSpPr/>
              <p:nvPr/>
            </p:nvSpPr>
            <p:spPr>
              <a:xfrm>
                <a:off x="599352" y="218336"/>
                <a:ext cx="1047111" cy="1047111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27940" tIns="27940" rIns="27940" bIns="27940" spcCol="1270" anchor="ctr"/>
              <a:lstStyle/>
              <a:p>
                <a:pPr algn="ctr" defTabSz="9779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n-US" altLang="zh-CN" sz="2200" b="1" dirty="0">
                    <a:latin typeface="+mj-ea"/>
                    <a:ea typeface="+mj-ea"/>
                  </a:rPr>
                  <a:t>ATC</a:t>
                </a:r>
                <a:r>
                  <a:rPr lang="zh-CN" altLang="en-US" sz="2200" b="1" dirty="0">
                    <a:latin typeface="+mj-ea"/>
                    <a:ea typeface="+mj-ea"/>
                  </a:rPr>
                  <a:t>系统</a:t>
                </a:r>
              </a:p>
            </p:txBody>
          </p:sp>
        </p:grpSp>
        <p:grpSp>
          <p:nvGrpSpPr>
            <p:cNvPr id="40" name="组合 5"/>
            <p:cNvGrpSpPr/>
            <p:nvPr/>
          </p:nvGrpSpPr>
          <p:grpSpPr>
            <a:xfrm>
              <a:off x="10478324" y="4100516"/>
              <a:ext cx="858887" cy="858887"/>
              <a:chOff x="693464" y="1602556"/>
              <a:chExt cx="858887" cy="858887"/>
            </a:xfrm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41" name="加号 40"/>
              <p:cNvSpPr/>
              <p:nvPr/>
            </p:nvSpPr>
            <p:spPr>
              <a:xfrm>
                <a:off x="693464" y="1602556"/>
                <a:ext cx="858887" cy="858887"/>
              </a:xfrm>
              <a:prstGeom prst="mathPlus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alanced" dir="t">
                  <a:rot lat="0" lon="0" rev="0"/>
                </a:lightRig>
              </a:scene3d>
              <a:sp3d z="-70000">
                <a:bevelT w="1905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2" name="加号 6"/>
              <p:cNvSpPr/>
              <p:nvPr/>
            </p:nvSpPr>
            <p:spPr>
              <a:xfrm>
                <a:off x="807309" y="1930994"/>
                <a:ext cx="631197" cy="202011"/>
              </a:xfrm>
              <a:prstGeom prst="rect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 z="-70000">
                <a:bevelT w="190500" h="38100"/>
              </a:sp3d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0" tIns="0" rIns="0" bIns="0" spcCol="1270" anchor="ctr"/>
              <a:lstStyle/>
              <a:p>
                <a:pPr algn="ctr" defTabSz="57785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zh-CN" altLang="en-US" sz="1300" b="1">
                  <a:latin typeface="+mj-ea"/>
                  <a:ea typeface="+mj-ea"/>
                </a:endParaRPr>
              </a:p>
            </p:txBody>
          </p:sp>
        </p:grpSp>
        <p:grpSp>
          <p:nvGrpSpPr>
            <p:cNvPr id="43" name="组合 6"/>
            <p:cNvGrpSpPr/>
            <p:nvPr/>
          </p:nvGrpSpPr>
          <p:grpSpPr>
            <a:xfrm>
              <a:off x="10167348" y="5079647"/>
              <a:ext cx="1480839" cy="1480839"/>
              <a:chOff x="382488" y="2581687"/>
              <a:chExt cx="1480839" cy="1480839"/>
            </a:xfrm>
            <a:scene3d>
              <a:camera prst="orthographicFront"/>
              <a:lightRig rig="threePt" dir="t">
                <a:rot lat="0" lon="0" rev="7500000"/>
              </a:lightRig>
            </a:scene3d>
          </p:grpSpPr>
          <p:sp>
            <p:nvSpPr>
              <p:cNvPr id="44" name="椭圆 43"/>
              <p:cNvSpPr/>
              <p:nvPr/>
            </p:nvSpPr>
            <p:spPr>
              <a:xfrm>
                <a:off x="382488" y="2581687"/>
                <a:ext cx="1480839" cy="1480839"/>
              </a:xfrm>
              <a:prstGeom prst="ellipse">
                <a:avLst/>
              </a:prstGeom>
              <a:solidFill>
                <a:srgbClr val="00B050"/>
              </a:solidFill>
              <a:sp3d prstMaterial="plastic">
                <a:bevelT w="127000" h="25400" prst="relaxedInset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-4271743"/>
                  <a:satOff val="12481"/>
                  <a:lumOff val="-2353"/>
                  <a:alphaOff val="0"/>
                </a:schemeClr>
              </a:fillRef>
              <a:effectRef idx="2">
                <a:schemeClr val="accent2">
                  <a:hueOff val="-4271743"/>
                  <a:satOff val="12481"/>
                  <a:lumOff val="-2353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5" name="椭圆 8"/>
              <p:cNvSpPr/>
              <p:nvPr/>
            </p:nvSpPr>
            <p:spPr>
              <a:xfrm>
                <a:off x="599352" y="2798551"/>
                <a:ext cx="1047111" cy="1047111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27940" tIns="27940" rIns="27940" bIns="27940" spcCol="1270" anchor="ctr"/>
              <a:lstStyle/>
              <a:p>
                <a:pPr algn="ctr" defTabSz="9779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en-US" sz="2200" b="1" dirty="0">
                    <a:latin typeface="+mj-ea"/>
                    <a:ea typeface="+mj-ea"/>
                  </a:rPr>
                  <a:t>车辆段信号控制系统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86094E-7 -4.29359E-6 L 0.65378 0.00397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7" y="2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1929008" y="3369501"/>
            <a:ext cx="764088" cy="551146"/>
          </a:xfrm>
          <a:custGeom>
            <a:avLst/>
            <a:gdLst>
              <a:gd name="connsiteX0" fmla="*/ 764088 w 764088"/>
              <a:gd name="connsiteY0" fmla="*/ 0 h 551146"/>
              <a:gd name="connsiteX1" fmla="*/ 0 w 764088"/>
              <a:gd name="connsiteY1" fmla="*/ 551146 h 551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4088" h="551146">
                <a:moveTo>
                  <a:pt x="764088" y="0"/>
                </a:moveTo>
                <a:lnTo>
                  <a:pt x="0" y="551146"/>
                </a:ln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2091847" y="4396636"/>
            <a:ext cx="613775" cy="0"/>
          </a:xfrm>
          <a:custGeom>
            <a:avLst/>
            <a:gdLst>
              <a:gd name="connsiteX0" fmla="*/ 0 w 613775"/>
              <a:gd name="connsiteY0" fmla="*/ 0 h 0"/>
              <a:gd name="connsiteX1" fmla="*/ 613775 w 6137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3775">
                <a:moveTo>
                  <a:pt x="0" y="0"/>
                </a:moveTo>
                <a:lnTo>
                  <a:pt x="613775" y="0"/>
                </a:ln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1916482" y="4910203"/>
            <a:ext cx="814192" cy="601249"/>
          </a:xfrm>
          <a:custGeom>
            <a:avLst/>
            <a:gdLst>
              <a:gd name="connsiteX0" fmla="*/ 0 w 814192"/>
              <a:gd name="connsiteY0" fmla="*/ 0 h 601249"/>
              <a:gd name="connsiteX1" fmla="*/ 814192 w 814192"/>
              <a:gd name="connsiteY1" fmla="*/ 601249 h 601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14192" h="601249">
                <a:moveTo>
                  <a:pt x="0" y="0"/>
                </a:moveTo>
                <a:lnTo>
                  <a:pt x="814192" y="601249"/>
                </a:ln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048508" y="314302"/>
            <a:ext cx="64748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1.2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城市轨道交通信号系统的组成及特点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957244"/>
            <a:ext cx="5643728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1.2.1 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城市轨道交通信号系统组成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1743062"/>
            <a:ext cx="41917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82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rgbClr val="00AEEE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00AEEE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、按照设备区域分布划分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rgbClr val="00AEEE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grpSp>
        <p:nvGrpSpPr>
          <p:cNvPr id="6" name="组合 4"/>
          <p:cNvGrpSpPr/>
          <p:nvPr/>
        </p:nvGrpSpPr>
        <p:grpSpPr>
          <a:xfrm>
            <a:off x="619880" y="3671888"/>
            <a:ext cx="1480839" cy="1480839"/>
            <a:chOff x="382488" y="1472"/>
            <a:chExt cx="1480839" cy="1480839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7" name="椭圆 6"/>
            <p:cNvSpPr/>
            <p:nvPr/>
          </p:nvSpPr>
          <p:spPr>
            <a:xfrm>
              <a:off x="382488" y="1472"/>
              <a:ext cx="1480839" cy="1480839"/>
            </a:xfrm>
            <a:prstGeom prst="ellipse">
              <a:avLst/>
            </a:prstGeom>
            <a:solidFill>
              <a:srgbClr val="00B0F0"/>
            </a:solidFill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椭圆 4"/>
            <p:cNvSpPr/>
            <p:nvPr/>
          </p:nvSpPr>
          <p:spPr>
            <a:xfrm>
              <a:off x="599352" y="218336"/>
              <a:ext cx="1047111" cy="104711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7940" tIns="27940" rIns="27940" bIns="27940" spcCol="1270" anchor="ctr"/>
            <a:lstStyle/>
            <a:p>
              <a:pPr algn="ctr" defTabSz="9779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altLang="zh-CN" sz="2200" b="1" dirty="0">
                  <a:solidFill>
                    <a:srgbClr val="FF0000"/>
                  </a:solidFill>
                  <a:latin typeface="+mj-ea"/>
                  <a:ea typeface="+mj-ea"/>
                </a:rPr>
                <a:t>ATC</a:t>
              </a:r>
              <a:r>
                <a:rPr lang="zh-CN" altLang="en-US" sz="2200" b="1" dirty="0">
                  <a:latin typeface="+mj-ea"/>
                  <a:ea typeface="+mj-ea"/>
                </a:rPr>
                <a:t>系统</a:t>
              </a:r>
            </a:p>
          </p:txBody>
        </p:sp>
      </p:grpSp>
      <p:sp>
        <p:nvSpPr>
          <p:cNvPr id="9" name="AutoShape 7"/>
          <p:cNvSpPr>
            <a:spLocks noChangeArrowheads="1"/>
          </p:cNvSpPr>
          <p:nvPr/>
        </p:nvSpPr>
        <p:spPr bwMode="gray">
          <a:xfrm>
            <a:off x="2691582" y="2957508"/>
            <a:ext cx="1478731" cy="622289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00AEEE"/>
            </a:solidFill>
            <a:round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altLang="ko-KR" sz="2000" b="1" dirty="0" smtClean="0">
                <a:solidFill>
                  <a:schemeClr val="bg1"/>
                </a:solidFill>
                <a:latin typeface="Verdana" pitchFamily="34" charset="0"/>
                <a:ea typeface="Gulim" pitchFamily="34" charset="-127"/>
              </a:rPr>
              <a:t>ATP</a:t>
            </a:r>
            <a:endParaRPr lang="en-US" altLang="ko-KR" sz="2000" b="1" dirty="0">
              <a:solidFill>
                <a:schemeClr val="bg1"/>
              </a:solidFill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gray">
          <a:xfrm>
            <a:off x="2691582" y="4100516"/>
            <a:ext cx="1478731" cy="62228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5400000" scaled="1"/>
            <a:tileRect/>
          </a:gradFill>
          <a:ln w="9525">
            <a:solidFill>
              <a:srgbClr val="00AEEE"/>
            </a:solidFill>
            <a:round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altLang="ko-KR" sz="2000" b="1" dirty="0" smtClean="0">
                <a:latin typeface="Verdana" pitchFamily="34" charset="0"/>
                <a:ea typeface="Gulim" pitchFamily="34" charset="-127"/>
              </a:rPr>
              <a:t>ATO</a:t>
            </a:r>
            <a:endParaRPr lang="en-US" altLang="ko-KR" sz="2000" b="1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gray">
          <a:xfrm>
            <a:off x="2691582" y="5243524"/>
            <a:ext cx="1478731" cy="62228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0" scaled="1"/>
            <a:tileRect/>
          </a:gradFill>
          <a:ln w="9525">
            <a:solidFill>
              <a:srgbClr val="00AEEE"/>
            </a:solidFill>
            <a:round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altLang="ko-KR" sz="2000" b="1" dirty="0" smtClean="0">
                <a:latin typeface="Verdana" pitchFamily="34" charset="0"/>
                <a:ea typeface="Gulim" pitchFamily="34" charset="-127"/>
              </a:rPr>
              <a:t>ATS</a:t>
            </a:r>
            <a:endParaRPr lang="en-US" altLang="ko-KR" sz="2000" b="1" dirty="0">
              <a:latin typeface="Verdana" pitchFamily="34" charset="0"/>
              <a:ea typeface="Gulim" pitchFamily="34" charset="-127"/>
            </a:endParaRPr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77730" y="1671624"/>
            <a:ext cx="5643602" cy="2850189"/>
          </a:xfrm>
          <a:prstGeom prst="rect">
            <a:avLst/>
          </a:prstGeom>
          <a:noFill/>
          <a:ln w="9525">
            <a:solidFill>
              <a:srgbClr val="00AEEE"/>
            </a:solidFill>
            <a:miter lim="800000"/>
            <a:headEnd/>
            <a:tailEnd/>
          </a:ln>
          <a:effectLst/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06292" y="4597986"/>
            <a:ext cx="5786478" cy="2602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矩形 16"/>
          <p:cNvSpPr/>
          <p:nvPr/>
        </p:nvSpPr>
        <p:spPr>
          <a:xfrm>
            <a:off x="4406094" y="2457442"/>
            <a:ext cx="1357322" cy="1323439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zh-CN" altLang="en-US" sz="2000" b="1" dirty="0" smtClean="0"/>
              <a:t>速度监督</a:t>
            </a:r>
            <a:endParaRPr lang="en-US" altLang="zh-CN" sz="2000" b="1" dirty="0" smtClean="0"/>
          </a:p>
          <a:p>
            <a:pPr>
              <a:buFont typeface="Arial" pitchFamily="34" charset="0"/>
              <a:buChar char="•"/>
            </a:pPr>
            <a:r>
              <a:rPr lang="zh-CN" altLang="en-US" sz="2000" b="1" dirty="0" smtClean="0"/>
              <a:t>速度控制</a:t>
            </a:r>
            <a:endParaRPr lang="en-US" altLang="zh-CN" sz="2000" b="1" dirty="0" smtClean="0"/>
          </a:p>
          <a:p>
            <a:pPr>
              <a:buFont typeface="Arial" pitchFamily="34" charset="0"/>
              <a:buChar char="•"/>
            </a:pPr>
            <a:r>
              <a:rPr lang="zh-CN" altLang="en-US" sz="2000" b="1" dirty="0" smtClean="0"/>
              <a:t>列车定位</a:t>
            </a:r>
            <a:endParaRPr lang="en-US" altLang="zh-CN" sz="2000" b="1" dirty="0" smtClean="0"/>
          </a:p>
          <a:p>
            <a:pPr>
              <a:buFont typeface="Arial" pitchFamily="34" charset="0"/>
              <a:buChar char="•"/>
            </a:pPr>
            <a:r>
              <a:rPr lang="zh-CN" altLang="en-US" sz="2000" b="1" dirty="0" smtClean="0"/>
              <a:t>联锁控制</a:t>
            </a:r>
            <a:endParaRPr lang="en-US" altLang="zh-CN" sz="2000" b="1" dirty="0" smtClean="0"/>
          </a:p>
        </p:txBody>
      </p:sp>
      <p:sp>
        <p:nvSpPr>
          <p:cNvPr id="18" name="加号 17"/>
          <p:cNvSpPr/>
          <p:nvPr/>
        </p:nvSpPr>
        <p:spPr>
          <a:xfrm>
            <a:off x="4620408" y="4600582"/>
            <a:ext cx="858887" cy="858887"/>
          </a:xfrm>
          <a:prstGeom prst="mathPlus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z="-70000">
            <a:bevelT w="1905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4120342" y="4029078"/>
            <a:ext cx="17859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82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00AEEE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rPr>
              <a:t>轨旁设备</a:t>
            </a:r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4048904" y="5529276"/>
            <a:ext cx="17859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82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00AEEE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rPr>
              <a:t>车载设备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9" grpId="0" animBg="1"/>
      <p:bldP spid="10" grpId="0" animBg="1"/>
      <p:bldP spid="11" grpId="0" animBg="1"/>
      <p:bldP spid="17" grpId="0" animBg="1"/>
      <p:bldP spid="19" grpId="0"/>
      <p:bldP spid="2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1929008" y="3369501"/>
            <a:ext cx="764088" cy="551146"/>
          </a:xfrm>
          <a:custGeom>
            <a:avLst/>
            <a:gdLst>
              <a:gd name="connsiteX0" fmla="*/ 764088 w 764088"/>
              <a:gd name="connsiteY0" fmla="*/ 0 h 551146"/>
              <a:gd name="connsiteX1" fmla="*/ 0 w 764088"/>
              <a:gd name="connsiteY1" fmla="*/ 551146 h 551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4088" h="551146">
                <a:moveTo>
                  <a:pt x="764088" y="0"/>
                </a:moveTo>
                <a:lnTo>
                  <a:pt x="0" y="551146"/>
                </a:ln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2091847" y="4396636"/>
            <a:ext cx="613775" cy="0"/>
          </a:xfrm>
          <a:custGeom>
            <a:avLst/>
            <a:gdLst>
              <a:gd name="connsiteX0" fmla="*/ 0 w 613775"/>
              <a:gd name="connsiteY0" fmla="*/ 0 h 0"/>
              <a:gd name="connsiteX1" fmla="*/ 613775 w 6137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3775">
                <a:moveTo>
                  <a:pt x="0" y="0"/>
                </a:moveTo>
                <a:lnTo>
                  <a:pt x="613775" y="0"/>
                </a:ln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1916482" y="4910203"/>
            <a:ext cx="814192" cy="601249"/>
          </a:xfrm>
          <a:custGeom>
            <a:avLst/>
            <a:gdLst>
              <a:gd name="connsiteX0" fmla="*/ 0 w 814192"/>
              <a:gd name="connsiteY0" fmla="*/ 0 h 601249"/>
              <a:gd name="connsiteX1" fmla="*/ 814192 w 814192"/>
              <a:gd name="connsiteY1" fmla="*/ 601249 h 601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14192" h="601249">
                <a:moveTo>
                  <a:pt x="0" y="0"/>
                </a:moveTo>
                <a:lnTo>
                  <a:pt x="814192" y="601249"/>
                </a:ln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048508" y="314302"/>
            <a:ext cx="64748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1.2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城市轨道交通信号系统的组成及特点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957244"/>
            <a:ext cx="5643728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1.2.1 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城市轨道交通信号系统组成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1743062"/>
            <a:ext cx="41917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82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rgbClr val="00AEEE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00AEEE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、按照设备区域分布划分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rgbClr val="00AEEE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19880" y="3671888"/>
            <a:ext cx="1480839" cy="1480839"/>
            <a:chOff x="382488" y="1472"/>
            <a:chExt cx="1480839" cy="1480839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7" name="椭圆 6"/>
            <p:cNvSpPr/>
            <p:nvPr/>
          </p:nvSpPr>
          <p:spPr>
            <a:xfrm>
              <a:off x="382488" y="1472"/>
              <a:ext cx="1480839" cy="1480839"/>
            </a:xfrm>
            <a:prstGeom prst="ellipse">
              <a:avLst/>
            </a:prstGeom>
            <a:solidFill>
              <a:srgbClr val="00B0F0"/>
            </a:solidFill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椭圆 4"/>
            <p:cNvSpPr/>
            <p:nvPr/>
          </p:nvSpPr>
          <p:spPr>
            <a:xfrm>
              <a:off x="599352" y="218336"/>
              <a:ext cx="1047111" cy="104711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7940" tIns="27940" rIns="27940" bIns="27940" spcCol="1270" anchor="ctr"/>
            <a:lstStyle/>
            <a:p>
              <a:pPr algn="ctr" defTabSz="9779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altLang="zh-CN" sz="2200" b="1" dirty="0">
                  <a:solidFill>
                    <a:srgbClr val="FF0000"/>
                  </a:solidFill>
                  <a:latin typeface="+mj-ea"/>
                  <a:ea typeface="+mj-ea"/>
                </a:rPr>
                <a:t>ATC</a:t>
              </a:r>
              <a:r>
                <a:rPr lang="zh-CN" altLang="en-US" sz="2200" b="1" dirty="0">
                  <a:latin typeface="+mj-ea"/>
                  <a:ea typeface="+mj-ea"/>
                </a:rPr>
                <a:t>系统</a:t>
              </a:r>
            </a:p>
          </p:txBody>
        </p:sp>
      </p:grpSp>
      <p:sp>
        <p:nvSpPr>
          <p:cNvPr id="9" name="AutoShape 7"/>
          <p:cNvSpPr>
            <a:spLocks noChangeArrowheads="1"/>
          </p:cNvSpPr>
          <p:nvPr/>
        </p:nvSpPr>
        <p:spPr bwMode="gray">
          <a:xfrm>
            <a:off x="2691582" y="2957508"/>
            <a:ext cx="1478731" cy="62228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72CD4F">
                  <a:tint val="66000"/>
                  <a:satMod val="160000"/>
                </a:srgbClr>
              </a:gs>
              <a:gs pos="50000">
                <a:srgbClr val="72CD4F">
                  <a:tint val="44500"/>
                  <a:satMod val="160000"/>
                </a:srgbClr>
              </a:gs>
              <a:gs pos="100000">
                <a:srgbClr val="72CD4F">
                  <a:tint val="23500"/>
                  <a:satMod val="160000"/>
                </a:srgbClr>
              </a:gs>
            </a:gsLst>
            <a:lin ang="0" scaled="1"/>
            <a:tileRect/>
          </a:gradFill>
          <a:ln w="9525">
            <a:solidFill>
              <a:srgbClr val="00AEEE"/>
            </a:solidFill>
            <a:round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altLang="ko-KR" sz="2000" b="1" dirty="0" smtClean="0">
                <a:latin typeface="Verdana" pitchFamily="34" charset="0"/>
                <a:ea typeface="Gulim" pitchFamily="34" charset="-127"/>
              </a:rPr>
              <a:t>ATP</a:t>
            </a:r>
            <a:endParaRPr lang="en-US" altLang="ko-KR" sz="2000" b="1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gray">
          <a:xfrm>
            <a:off x="2691582" y="4100516"/>
            <a:ext cx="1478731" cy="62228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72CD4F">
                  <a:tint val="66000"/>
                  <a:satMod val="160000"/>
                </a:srgbClr>
              </a:gs>
              <a:gs pos="50000">
                <a:srgbClr val="72CD4F">
                  <a:tint val="44500"/>
                  <a:satMod val="160000"/>
                </a:srgbClr>
              </a:gs>
              <a:gs pos="100000">
                <a:srgbClr val="72CD4F">
                  <a:tint val="23500"/>
                  <a:satMod val="160000"/>
                </a:srgbClr>
              </a:gs>
            </a:gsLst>
            <a:lin ang="2700000" scaled="1"/>
            <a:tileRect/>
          </a:gradFill>
          <a:ln w="9525">
            <a:solidFill>
              <a:srgbClr val="00AEEE"/>
            </a:solidFill>
            <a:round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altLang="ko-KR" sz="2000" b="1" dirty="0" smtClean="0">
                <a:latin typeface="Verdana" pitchFamily="34" charset="0"/>
                <a:ea typeface="Gulim" pitchFamily="34" charset="-127"/>
              </a:rPr>
              <a:t>ATO</a:t>
            </a:r>
            <a:endParaRPr lang="en-US" altLang="ko-KR" sz="2000" b="1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gray">
          <a:xfrm>
            <a:off x="2691582" y="5243524"/>
            <a:ext cx="1478731" cy="622289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00AEEE"/>
            </a:solidFill>
            <a:round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altLang="ko-KR" sz="2000" b="1" dirty="0" smtClean="0">
                <a:solidFill>
                  <a:schemeClr val="bg1"/>
                </a:solidFill>
                <a:latin typeface="Verdana" pitchFamily="34" charset="0"/>
                <a:ea typeface="Gulim" pitchFamily="34" charset="-127"/>
              </a:rPr>
              <a:t>ATS</a:t>
            </a:r>
            <a:endParaRPr lang="en-US" altLang="ko-KR" sz="2000" b="1" dirty="0">
              <a:solidFill>
                <a:schemeClr val="bg1"/>
              </a:solidFill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263218" y="4957772"/>
            <a:ext cx="2500330" cy="1323439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zh-CN" altLang="en-US" sz="2000" b="1" dirty="0" smtClean="0">
                <a:latin typeface="Arial" pitchFamily="34" charset="0"/>
                <a:ea typeface="宋体" pitchFamily="2" charset="-122"/>
                <a:cs typeface="宋体" pitchFamily="2" charset="-122"/>
              </a:rPr>
              <a:t>列车识别追踪</a:t>
            </a:r>
            <a:endParaRPr lang="en-US" altLang="zh-CN" sz="2000" b="1" dirty="0" smtClean="0"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en-US" sz="2000" b="1" dirty="0" smtClean="0">
                <a:latin typeface="Arial" pitchFamily="34" charset="0"/>
                <a:ea typeface="宋体" pitchFamily="2" charset="-122"/>
                <a:cs typeface="宋体" pitchFamily="2" charset="-122"/>
              </a:rPr>
              <a:t>进路自动控制</a:t>
            </a:r>
            <a:endParaRPr lang="en-US" altLang="zh-CN" sz="2000" b="1" dirty="0" smtClean="0"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en-US" sz="2000" b="1" dirty="0" smtClean="0">
                <a:latin typeface="Arial" pitchFamily="34" charset="0"/>
                <a:ea typeface="宋体" pitchFamily="2" charset="-122"/>
                <a:cs typeface="宋体" pitchFamily="2" charset="-122"/>
              </a:rPr>
              <a:t>列车运行图编制</a:t>
            </a:r>
            <a:endParaRPr lang="en-US" altLang="zh-CN" sz="2000" b="1" dirty="0" smtClean="0"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en-US" sz="2000" b="1" dirty="0" smtClean="0">
                <a:latin typeface="Arial" pitchFamily="34" charset="0"/>
                <a:ea typeface="宋体" pitchFamily="2" charset="-122"/>
                <a:cs typeface="宋体" pitchFamily="2" charset="-122"/>
              </a:rPr>
              <a:t>列车运行监督调整</a:t>
            </a:r>
            <a:endParaRPr lang="en-US" altLang="zh-CN" sz="2000" b="1" dirty="0" smtClean="0"/>
          </a:p>
        </p:txBody>
      </p:sp>
      <p:sp>
        <p:nvSpPr>
          <p:cNvPr id="18" name="加号 17"/>
          <p:cNvSpPr/>
          <p:nvPr/>
        </p:nvSpPr>
        <p:spPr>
          <a:xfrm>
            <a:off x="7835118" y="5172086"/>
            <a:ext cx="858887" cy="858887"/>
          </a:xfrm>
          <a:prstGeom prst="mathPlus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z="-70000">
            <a:bevelT w="1905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7192176" y="4743458"/>
            <a:ext cx="22145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00AEEE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rPr>
              <a:t>控制中心设备</a:t>
            </a:r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7049300" y="6029342"/>
            <a:ext cx="28575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00AEEE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rPr>
              <a:t>车站及车辆段设备</a:t>
            </a: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92044" y="1028682"/>
            <a:ext cx="4572032" cy="3596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9" grpId="0" animBg="1"/>
      <p:bldP spid="10" grpId="0" animBg="1"/>
      <p:bldP spid="11" grpId="0" animBg="1"/>
      <p:bldP spid="17" grpId="0" animBg="1"/>
      <p:bldP spid="19" grpId="0"/>
      <p:bldP spid="2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1929008" y="3369501"/>
            <a:ext cx="764088" cy="551146"/>
          </a:xfrm>
          <a:custGeom>
            <a:avLst/>
            <a:gdLst>
              <a:gd name="connsiteX0" fmla="*/ 764088 w 764088"/>
              <a:gd name="connsiteY0" fmla="*/ 0 h 551146"/>
              <a:gd name="connsiteX1" fmla="*/ 0 w 764088"/>
              <a:gd name="connsiteY1" fmla="*/ 551146 h 551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4088" h="551146">
                <a:moveTo>
                  <a:pt x="764088" y="0"/>
                </a:moveTo>
                <a:lnTo>
                  <a:pt x="0" y="551146"/>
                </a:ln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2091847" y="4396636"/>
            <a:ext cx="613775" cy="0"/>
          </a:xfrm>
          <a:custGeom>
            <a:avLst/>
            <a:gdLst>
              <a:gd name="connsiteX0" fmla="*/ 0 w 613775"/>
              <a:gd name="connsiteY0" fmla="*/ 0 h 0"/>
              <a:gd name="connsiteX1" fmla="*/ 613775 w 6137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3775">
                <a:moveTo>
                  <a:pt x="0" y="0"/>
                </a:moveTo>
                <a:lnTo>
                  <a:pt x="613775" y="0"/>
                </a:ln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1916482" y="4910203"/>
            <a:ext cx="814192" cy="601249"/>
          </a:xfrm>
          <a:custGeom>
            <a:avLst/>
            <a:gdLst>
              <a:gd name="connsiteX0" fmla="*/ 0 w 814192"/>
              <a:gd name="connsiteY0" fmla="*/ 0 h 601249"/>
              <a:gd name="connsiteX1" fmla="*/ 814192 w 814192"/>
              <a:gd name="connsiteY1" fmla="*/ 601249 h 601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14192" h="601249">
                <a:moveTo>
                  <a:pt x="0" y="0"/>
                </a:moveTo>
                <a:lnTo>
                  <a:pt x="814192" y="601249"/>
                </a:ln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048508" y="314302"/>
            <a:ext cx="64748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1.2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城市轨道交通信号系统的组成及特点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957244"/>
            <a:ext cx="5643728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1.2.1 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城市轨道交通信号系统组成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1743062"/>
            <a:ext cx="41917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82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rgbClr val="00AEEE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00AEEE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、按照设备区域分布划分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rgbClr val="00AEEE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19880" y="3671888"/>
            <a:ext cx="1480839" cy="1480839"/>
            <a:chOff x="382488" y="1472"/>
            <a:chExt cx="1480839" cy="1480839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7" name="椭圆 6"/>
            <p:cNvSpPr/>
            <p:nvPr/>
          </p:nvSpPr>
          <p:spPr>
            <a:xfrm>
              <a:off x="382488" y="1472"/>
              <a:ext cx="1480839" cy="1480839"/>
            </a:xfrm>
            <a:prstGeom prst="ellipse">
              <a:avLst/>
            </a:prstGeom>
            <a:solidFill>
              <a:srgbClr val="00B0F0"/>
            </a:solidFill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椭圆 4"/>
            <p:cNvSpPr/>
            <p:nvPr/>
          </p:nvSpPr>
          <p:spPr>
            <a:xfrm>
              <a:off x="599352" y="218336"/>
              <a:ext cx="1047111" cy="104711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7940" tIns="27940" rIns="27940" bIns="27940" spcCol="1270" anchor="ctr"/>
            <a:lstStyle/>
            <a:p>
              <a:pPr algn="ctr" defTabSz="9779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altLang="zh-CN" sz="2200" b="1" dirty="0">
                  <a:solidFill>
                    <a:srgbClr val="FF0000"/>
                  </a:solidFill>
                  <a:latin typeface="+mj-ea"/>
                  <a:ea typeface="+mj-ea"/>
                </a:rPr>
                <a:t>ATC</a:t>
              </a:r>
              <a:r>
                <a:rPr lang="zh-CN" altLang="en-US" sz="2200" b="1" dirty="0">
                  <a:latin typeface="+mj-ea"/>
                  <a:ea typeface="+mj-ea"/>
                </a:rPr>
                <a:t>系统</a:t>
              </a:r>
            </a:p>
          </p:txBody>
        </p:sp>
      </p:grpSp>
      <p:sp>
        <p:nvSpPr>
          <p:cNvPr id="9" name="AutoShape 7"/>
          <p:cNvSpPr>
            <a:spLocks noChangeArrowheads="1"/>
          </p:cNvSpPr>
          <p:nvPr/>
        </p:nvSpPr>
        <p:spPr bwMode="gray">
          <a:xfrm>
            <a:off x="2691582" y="2957508"/>
            <a:ext cx="1478731" cy="62228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72CD4F">
                  <a:tint val="66000"/>
                  <a:satMod val="160000"/>
                </a:srgbClr>
              </a:gs>
              <a:gs pos="50000">
                <a:srgbClr val="72CD4F">
                  <a:tint val="44500"/>
                  <a:satMod val="160000"/>
                </a:srgbClr>
              </a:gs>
              <a:gs pos="100000">
                <a:srgbClr val="72CD4F">
                  <a:tint val="23500"/>
                  <a:satMod val="160000"/>
                </a:srgbClr>
              </a:gs>
            </a:gsLst>
            <a:lin ang="0" scaled="1"/>
            <a:tileRect/>
          </a:gradFill>
          <a:ln w="9525">
            <a:solidFill>
              <a:srgbClr val="00AEEE"/>
            </a:solidFill>
            <a:round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altLang="ko-KR" sz="2000" b="1" dirty="0" smtClean="0">
                <a:latin typeface="Verdana" pitchFamily="34" charset="0"/>
                <a:ea typeface="Gulim" pitchFamily="34" charset="-127"/>
              </a:rPr>
              <a:t>ATP</a:t>
            </a:r>
            <a:endParaRPr lang="en-US" altLang="ko-KR" sz="2000" b="1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gray">
          <a:xfrm>
            <a:off x="2691582" y="4100516"/>
            <a:ext cx="1478731" cy="622289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00AEEE"/>
            </a:solidFill>
            <a:round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altLang="ko-KR" sz="2000" b="1" dirty="0" smtClean="0">
                <a:solidFill>
                  <a:schemeClr val="bg1"/>
                </a:solidFill>
                <a:latin typeface="Verdana" pitchFamily="34" charset="0"/>
                <a:ea typeface="Gulim" pitchFamily="34" charset="-127"/>
              </a:rPr>
              <a:t>ATO</a:t>
            </a:r>
            <a:endParaRPr lang="en-US" altLang="ko-KR" sz="2000" b="1" dirty="0">
              <a:solidFill>
                <a:schemeClr val="bg1"/>
              </a:solidFill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gray">
          <a:xfrm>
            <a:off x="2691582" y="5243524"/>
            <a:ext cx="1478731" cy="62228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72CD4F">
                  <a:tint val="66000"/>
                  <a:satMod val="160000"/>
                </a:srgbClr>
              </a:gs>
              <a:gs pos="50000">
                <a:srgbClr val="72CD4F">
                  <a:tint val="44500"/>
                  <a:satMod val="160000"/>
                </a:srgbClr>
              </a:gs>
              <a:gs pos="100000">
                <a:srgbClr val="72CD4F">
                  <a:tint val="23500"/>
                  <a:satMod val="160000"/>
                </a:srgbClr>
              </a:gs>
            </a:gsLst>
            <a:lin ang="2700000" scaled="1"/>
            <a:tileRect/>
          </a:gradFill>
          <a:ln w="9525">
            <a:solidFill>
              <a:srgbClr val="00AEEE"/>
            </a:solidFill>
            <a:round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altLang="ko-KR" sz="2000" b="1" dirty="0" smtClean="0">
                <a:latin typeface="Verdana" pitchFamily="34" charset="0"/>
                <a:ea typeface="Gulim" pitchFamily="34" charset="-127"/>
              </a:rPr>
              <a:t>ATS</a:t>
            </a:r>
            <a:endParaRPr lang="en-US" altLang="ko-KR" sz="2000" b="1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20" name="加号 19"/>
          <p:cNvSpPr/>
          <p:nvPr/>
        </p:nvSpPr>
        <p:spPr>
          <a:xfrm>
            <a:off x="5120474" y="3957640"/>
            <a:ext cx="858887" cy="858887"/>
          </a:xfrm>
          <a:prstGeom prst="mathPlus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z="-70000">
            <a:bevelT w="1905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4620408" y="3386136"/>
            <a:ext cx="17859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82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00AEEE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rPr>
              <a:t>轨旁设备</a:t>
            </a:r>
          </a:p>
        </p:txBody>
      </p:sp>
      <p:sp>
        <p:nvSpPr>
          <p:cNvPr id="23" name="Rectangle 1"/>
          <p:cNvSpPr>
            <a:spLocks noChangeArrowheads="1"/>
          </p:cNvSpPr>
          <p:nvPr/>
        </p:nvSpPr>
        <p:spPr bwMode="auto">
          <a:xfrm>
            <a:off x="4620408" y="4957772"/>
            <a:ext cx="17859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82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00AEEE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rPr>
              <a:t>车载设备</a:t>
            </a:r>
          </a:p>
        </p:txBody>
      </p:sp>
      <p:sp>
        <p:nvSpPr>
          <p:cNvPr id="24" name="矩形 23"/>
          <p:cNvSpPr/>
          <p:nvPr/>
        </p:nvSpPr>
        <p:spPr>
          <a:xfrm>
            <a:off x="6977862" y="3100384"/>
            <a:ext cx="2786082" cy="2400657"/>
          </a:xfrm>
          <a:prstGeom prst="rect">
            <a:avLst/>
          </a:prstGeom>
          <a:ln>
            <a:solidFill>
              <a:srgbClr val="FF0000"/>
            </a:solidFill>
            <a:prstDash val="dash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000" b="1" dirty="0" smtClean="0">
                <a:solidFill>
                  <a:prstClr val="black"/>
                </a:solidFill>
                <a:latin typeface="Arial" pitchFamily="34" charset="0"/>
                <a:ea typeface="宋体" pitchFamily="2" charset="-122"/>
                <a:cs typeface="宋体" pitchFamily="2" charset="-122"/>
              </a:rPr>
              <a:t>列车自动驾驶</a:t>
            </a:r>
            <a:endParaRPr lang="en-US" altLang="zh-CN" sz="2000" b="1" dirty="0" smtClean="0">
              <a:solidFill>
                <a:prstClr val="black"/>
              </a:solidFill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000" b="1" dirty="0" smtClean="0">
                <a:solidFill>
                  <a:prstClr val="black"/>
                </a:solidFill>
                <a:latin typeface="Arial" pitchFamily="34" charset="0"/>
                <a:ea typeface="宋体" pitchFamily="2" charset="-122"/>
                <a:cs typeface="宋体" pitchFamily="2" charset="-122"/>
              </a:rPr>
              <a:t>站台精确定位停车</a:t>
            </a:r>
            <a:endParaRPr lang="en-US" altLang="zh-CN" sz="2000" b="1" dirty="0" smtClean="0">
              <a:solidFill>
                <a:prstClr val="black"/>
              </a:solidFill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000" b="1" dirty="0" smtClean="0">
                <a:solidFill>
                  <a:prstClr val="black"/>
                </a:solidFill>
                <a:latin typeface="Arial" pitchFamily="34" charset="0"/>
                <a:ea typeface="宋体" pitchFamily="2" charset="-122"/>
                <a:cs typeface="宋体" pitchFamily="2" charset="-122"/>
              </a:rPr>
              <a:t>跳停、惰性、巡航</a:t>
            </a:r>
            <a:endParaRPr lang="en-US" altLang="zh-CN" sz="2000" b="1" dirty="0" smtClean="0">
              <a:solidFill>
                <a:prstClr val="black"/>
              </a:solidFill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000" b="1" dirty="0" smtClean="0">
                <a:solidFill>
                  <a:prstClr val="black"/>
                </a:solidFill>
                <a:latin typeface="Arial" pitchFamily="34" charset="0"/>
                <a:ea typeface="宋体" pitchFamily="2" charset="-122"/>
              </a:rPr>
              <a:t>自动折返</a:t>
            </a:r>
            <a:endParaRPr lang="en-US" altLang="zh-CN" sz="2000" b="1" dirty="0" smtClean="0">
              <a:solidFill>
                <a:prstClr val="black"/>
              </a:solidFill>
              <a:latin typeface="Arial" pitchFamily="34" charset="0"/>
              <a:ea typeface="宋体" pitchFamily="2" charset="-122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000" b="1" dirty="0" smtClean="0">
                <a:solidFill>
                  <a:prstClr val="black"/>
                </a:solidFill>
                <a:latin typeface="Arial" pitchFamily="34" charset="0"/>
                <a:ea typeface="宋体" pitchFamily="2" charset="-122"/>
              </a:rPr>
              <a:t>自动控制车门开闭</a:t>
            </a:r>
            <a:endParaRPr lang="zh-CN" altLang="en-US" sz="2000" dirty="0"/>
          </a:p>
        </p:txBody>
      </p:sp>
      <p:pic>
        <p:nvPicPr>
          <p:cNvPr id="25" name="Picture 4" descr="d:\360浏览器\360\360se\360se6\User Data\temp\200912210104249.JPG"/>
          <p:cNvPicPr>
            <a:picLocks noChangeAspect="1" noChangeArrowheads="1"/>
          </p:cNvPicPr>
          <p:nvPr/>
        </p:nvPicPr>
        <p:blipFill>
          <a:blip r:embed="rId2"/>
          <a:srcRect l="9062" t="72980" r="19687" b="2426"/>
          <a:stretch>
            <a:fillRect/>
          </a:stretch>
        </p:blipFill>
        <p:spPr bwMode="auto">
          <a:xfrm flipH="1">
            <a:off x="6549234" y="6029342"/>
            <a:ext cx="5214916" cy="928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9" grpId="0" animBg="1"/>
      <p:bldP spid="10" grpId="0" animBg="1"/>
      <p:bldP spid="11" grpId="0" animBg="1"/>
      <p:bldP spid="22" grpId="0"/>
      <p:bldP spid="23" grpId="0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64748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1.2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城市轨道交通信号系统的组成及特点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957244"/>
            <a:ext cx="5643728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1.2.1 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城市轨道交通信号系统组成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>
            <a:off x="619880" y="3671888"/>
            <a:ext cx="1480839" cy="1480839"/>
          </a:xfrm>
          <a:prstGeom prst="ellipse">
            <a:avLst/>
          </a:pr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-4271743"/>
              <a:satOff val="12481"/>
              <a:lumOff val="-2353"/>
              <a:alphaOff val="0"/>
            </a:schemeClr>
          </a:fillRef>
          <a:effectRef idx="2">
            <a:schemeClr val="accent2">
              <a:hueOff val="-4271743"/>
              <a:satOff val="12481"/>
              <a:lumOff val="-2353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椭圆 8"/>
          <p:cNvSpPr/>
          <p:nvPr/>
        </p:nvSpPr>
        <p:spPr>
          <a:xfrm>
            <a:off x="834194" y="3814764"/>
            <a:ext cx="1047111" cy="1047111"/>
          </a:xfrm>
          <a:prstGeom prst="rect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27940" tIns="27940" rIns="27940" bIns="27940" spcCol="1270" anchor="ctr"/>
          <a:lstStyle/>
          <a:p>
            <a:pPr algn="ctr" defTabSz="9779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200" b="1" dirty="0">
                <a:latin typeface="+mj-ea"/>
                <a:ea typeface="+mj-ea"/>
              </a:rPr>
              <a:t>车辆段信号控制系统</a:t>
            </a:r>
          </a:p>
        </p:txBody>
      </p:sp>
      <p:pic>
        <p:nvPicPr>
          <p:cNvPr id="6" name="图片 5" descr="E:\NY\教材\吉林交通职业技术学院-信号基础\项目一—资料\信号基础设备\车辆段信号系统-2.jpg"/>
          <p:cNvPicPr/>
          <p:nvPr/>
        </p:nvPicPr>
        <p:blipFill>
          <a:blip r:embed="rId2" cstate="print"/>
          <a:srcRect l="38336" t="8824" r="19168" b="60882"/>
          <a:stretch>
            <a:fillRect/>
          </a:stretch>
        </p:blipFill>
        <p:spPr bwMode="auto">
          <a:xfrm>
            <a:off x="2691582" y="2028814"/>
            <a:ext cx="485778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2548706" y="2600318"/>
            <a:ext cx="5214974" cy="4286280"/>
          </a:xfrm>
          <a:prstGeom prst="rect">
            <a:avLst/>
          </a:prstGeom>
          <a:noFill/>
          <a:ln>
            <a:solidFill>
              <a:srgbClr val="0303E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835118" y="2600318"/>
            <a:ext cx="4071966" cy="186685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latin typeface="+mj-ea"/>
              </a:rPr>
              <a:t>国内车辆段（停车场）设一套计算机联锁设备，用以实现车辆段的进路控制，并通过</a:t>
            </a:r>
            <a:r>
              <a:rPr lang="en-US" altLang="zh-CN" sz="2000" b="1" dirty="0" smtClean="0">
                <a:latin typeface="+mj-ea"/>
              </a:rPr>
              <a:t>ATS</a:t>
            </a:r>
            <a:r>
              <a:rPr lang="zh-CN" altLang="en-US" sz="2000" b="1" dirty="0" smtClean="0">
                <a:latin typeface="+mj-ea"/>
              </a:rPr>
              <a:t>车辆段分机与行车指挥中心交换信息。</a:t>
            </a:r>
            <a:endParaRPr lang="zh-CN" altLang="en-US" sz="2000" b="1" dirty="0">
              <a:latin typeface="+mj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835118" y="4814896"/>
            <a:ext cx="4071966" cy="1938992"/>
          </a:xfrm>
          <a:prstGeom prst="rect">
            <a:avLst/>
          </a:prstGeom>
          <a:ln>
            <a:solidFill>
              <a:srgbClr val="00AEEE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/>
              <a:t>车辆段内试车线设与正线相同的</a:t>
            </a:r>
            <a:r>
              <a:rPr lang="en-US" sz="2000" b="1" dirty="0" smtClean="0"/>
              <a:t>ATP</a:t>
            </a:r>
            <a:r>
              <a:rPr lang="zh-CN" altLang="en-US" sz="2000" b="1" dirty="0" smtClean="0"/>
              <a:t>、数字轨道电路、</a:t>
            </a:r>
            <a:r>
              <a:rPr lang="en-US" sz="2000" b="1" dirty="0" smtClean="0"/>
              <a:t>ATO</a:t>
            </a:r>
            <a:r>
              <a:rPr lang="zh-CN" altLang="en-US" sz="2000" b="1" dirty="0" smtClean="0"/>
              <a:t>地面设备，用于对车载</a:t>
            </a:r>
            <a:r>
              <a:rPr lang="en-US" sz="2000" b="1" dirty="0" smtClean="0"/>
              <a:t>ATC</a:t>
            </a:r>
            <a:r>
              <a:rPr lang="zh-CN" altLang="en-US" sz="2000" b="1" dirty="0" smtClean="0"/>
              <a:t>设备进行静、动态试验</a:t>
            </a:r>
            <a:endParaRPr lang="zh-CN" altLang="en-US" sz="2000" b="1" dirty="0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0" y="1743062"/>
            <a:ext cx="41917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82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rgbClr val="00AEEE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00AEEE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、按照设备区域分布划分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rgbClr val="00AEEE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048508" y="314302"/>
            <a:ext cx="5756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1.1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城市轨道交通信号系统及其发展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7004" y="1171558"/>
            <a:ext cx="4207437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1.1.1 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城市轨道交通系统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05566" y="2743194"/>
            <a:ext cx="4857784" cy="1785950"/>
            <a:chOff x="1191384" y="2528880"/>
            <a:chExt cx="10001320" cy="886643"/>
          </a:xfrm>
        </p:grpSpPr>
        <p:sp>
          <p:nvSpPr>
            <p:cNvPr id="10" name="圆角矩形 9"/>
            <p:cNvSpPr/>
            <p:nvPr/>
          </p:nvSpPr>
          <p:spPr bwMode="auto">
            <a:xfrm>
              <a:off x="1191384" y="2528880"/>
              <a:ext cx="10001320" cy="886643"/>
            </a:xfrm>
            <a:prstGeom prst="roundRect">
              <a:avLst>
                <a:gd name="adj" fmla="val 7531"/>
              </a:avLst>
            </a:prstGeom>
            <a:noFill/>
            <a:ln w="28575">
              <a:solidFill>
                <a:srgbClr val="01AEEE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2" name="矩形 6"/>
            <p:cNvSpPr>
              <a:spLocks noChangeArrowheads="1"/>
            </p:cNvSpPr>
            <p:nvPr/>
          </p:nvSpPr>
          <p:spPr bwMode="auto">
            <a:xfrm>
              <a:off x="1191384" y="2741674"/>
              <a:ext cx="9740416" cy="477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2400" b="1" dirty="0">
                  <a:solidFill>
                    <a:srgbClr val="333399"/>
                  </a:solidFill>
                  <a:latin typeface="宋体" charset="-122"/>
                </a:rPr>
                <a:t>    </a:t>
              </a:r>
              <a:r>
                <a:rPr lang="zh-CN" altLang="en-US" sz="2400" b="1" dirty="0" smtClean="0">
                  <a:solidFill>
                    <a:srgbClr val="333399"/>
                  </a:solidFill>
                  <a:latin typeface="宋体" charset="-122"/>
                </a:rPr>
                <a:t>以电能为动力，采用</a:t>
              </a:r>
              <a:r>
                <a:rPr lang="zh-CN" altLang="en-US" sz="2400" b="1" dirty="0" smtClean="0">
                  <a:solidFill>
                    <a:srgbClr val="FF0000"/>
                  </a:solidFill>
                  <a:latin typeface="宋体" charset="-122"/>
                </a:rPr>
                <a:t>专用轨道导向运行</a:t>
              </a:r>
              <a:r>
                <a:rPr lang="zh-CN" altLang="en-US" sz="2400" b="1" dirty="0" smtClean="0">
                  <a:solidFill>
                    <a:srgbClr val="333399"/>
                  </a:solidFill>
                  <a:latin typeface="宋体" charset="-122"/>
                </a:rPr>
                <a:t>的城市公共客运交通系统。</a:t>
              </a:r>
              <a:endParaRPr lang="zh-CN" altLang="en-US" sz="2400" b="1" dirty="0">
                <a:solidFill>
                  <a:srgbClr val="333399"/>
                </a:solidFill>
                <a:latin typeface="宋体" charset="-122"/>
              </a:endParaRPr>
            </a:p>
          </p:txBody>
        </p:sp>
      </p:grpSp>
      <p:grpSp>
        <p:nvGrpSpPr>
          <p:cNvPr id="11" name="组合 8"/>
          <p:cNvGrpSpPr>
            <a:grpSpLocks/>
          </p:cNvGrpSpPr>
          <p:nvPr/>
        </p:nvGrpSpPr>
        <p:grpSpPr bwMode="auto">
          <a:xfrm>
            <a:off x="2477268" y="2243128"/>
            <a:ext cx="4000528" cy="620430"/>
            <a:chOff x="-407203" y="2089543"/>
            <a:chExt cx="1571896" cy="1151917"/>
          </a:xfrm>
        </p:grpSpPr>
        <p:sp>
          <p:nvSpPr>
            <p:cNvPr id="13" name="圆角矩形 4"/>
            <p:cNvSpPr/>
            <p:nvPr/>
          </p:nvSpPr>
          <p:spPr>
            <a:xfrm>
              <a:off x="-407203" y="2089543"/>
              <a:ext cx="1571896" cy="1151917"/>
            </a:xfrm>
            <a:prstGeom prst="roundRect">
              <a:avLst/>
            </a:prstGeom>
            <a:solidFill>
              <a:srgbClr val="00B050"/>
            </a:solidFill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-383154" y="2217534"/>
              <a:ext cx="1493172" cy="85714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+mj-ea"/>
                  <a:ea typeface="+mj-ea"/>
                </a:rPr>
                <a:t>城市轨道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交通系统</a:t>
              </a:r>
              <a:endParaRPr lang="zh-CN" altLang="en-US" sz="24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8" name="云形标注 17"/>
          <p:cNvSpPr/>
          <p:nvPr/>
        </p:nvSpPr>
        <p:spPr>
          <a:xfrm>
            <a:off x="5977730" y="242864"/>
            <a:ext cx="5691979" cy="1428760"/>
          </a:xfrm>
          <a:prstGeom prst="cloudCallout">
            <a:avLst>
              <a:gd name="adj1" fmla="val -57058"/>
              <a:gd name="adj2" fmla="val 109843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prstClr val="black"/>
                </a:solidFill>
              </a:rPr>
              <a:t>2009</a:t>
            </a:r>
            <a:r>
              <a:rPr lang="zh-CN" altLang="en-US" b="1" dirty="0" smtClean="0">
                <a:solidFill>
                  <a:prstClr val="black"/>
                </a:solidFill>
              </a:rPr>
              <a:t>年</a:t>
            </a:r>
            <a:endParaRPr lang="en-US" altLang="zh-CN" b="1" dirty="0" smtClean="0">
              <a:solidFill>
                <a:prstClr val="black"/>
              </a:solidFill>
            </a:endParaRPr>
          </a:p>
          <a:p>
            <a:pPr algn="ctr"/>
            <a:r>
              <a:rPr lang="en-US" altLang="zh-CN" b="1" dirty="0" smtClean="0">
                <a:solidFill>
                  <a:prstClr val="black"/>
                </a:solidFill>
              </a:rPr>
              <a:t>《</a:t>
            </a:r>
            <a:r>
              <a:rPr lang="zh-CN" altLang="en-US" b="1" dirty="0" smtClean="0">
                <a:solidFill>
                  <a:prstClr val="black"/>
                </a:solidFill>
              </a:rPr>
              <a:t>城市公共交通技术规范</a:t>
            </a:r>
            <a:r>
              <a:rPr lang="en-US" altLang="zh-CN" b="1" dirty="0" smtClean="0">
                <a:solidFill>
                  <a:prstClr val="black"/>
                </a:solidFill>
              </a:rPr>
              <a:t>》</a:t>
            </a:r>
            <a:endParaRPr lang="zh-CN" altLang="en-US" dirty="0" smtClean="0"/>
          </a:p>
          <a:p>
            <a:pPr algn="ctr"/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211504" y="2386004"/>
            <a:ext cx="326682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prstClr val="black"/>
                </a:solidFill>
              </a:rPr>
              <a:t>地铁系统</a:t>
            </a:r>
            <a:endParaRPr lang="zh-CN" altLang="en-US" sz="2400" b="1" dirty="0"/>
          </a:p>
        </p:txBody>
      </p:sp>
      <p:sp>
        <p:nvSpPr>
          <p:cNvPr id="20" name="矩形 19"/>
          <p:cNvSpPr/>
          <p:nvPr/>
        </p:nvSpPr>
        <p:spPr>
          <a:xfrm>
            <a:off x="7211504" y="2995909"/>
            <a:ext cx="326682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prstClr val="black"/>
                </a:solidFill>
              </a:rPr>
              <a:t>轻轨系统</a:t>
            </a:r>
            <a:endParaRPr lang="zh-CN" altLang="en-US" sz="2400" b="1" dirty="0"/>
          </a:p>
        </p:txBody>
      </p:sp>
      <p:sp>
        <p:nvSpPr>
          <p:cNvPr id="21" name="矩形 20"/>
          <p:cNvSpPr/>
          <p:nvPr/>
        </p:nvSpPr>
        <p:spPr>
          <a:xfrm>
            <a:off x="7192176" y="4243392"/>
            <a:ext cx="3286148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prstClr val="black"/>
                </a:solidFill>
              </a:rPr>
              <a:t>单轨系统</a:t>
            </a:r>
            <a:endParaRPr lang="zh-CN" altLang="en-US" sz="2400" b="1" dirty="0"/>
          </a:p>
        </p:txBody>
      </p:sp>
      <p:sp>
        <p:nvSpPr>
          <p:cNvPr id="22" name="矩形 21"/>
          <p:cNvSpPr/>
          <p:nvPr/>
        </p:nvSpPr>
        <p:spPr>
          <a:xfrm>
            <a:off x="7192176" y="3600450"/>
            <a:ext cx="3286148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prstClr val="black"/>
                </a:solidFill>
              </a:rPr>
              <a:t>有轨电车</a:t>
            </a:r>
            <a:endParaRPr lang="zh-CN" altLang="en-US" sz="2400" b="1" dirty="0"/>
          </a:p>
        </p:txBody>
      </p:sp>
      <p:sp>
        <p:nvSpPr>
          <p:cNvPr id="23" name="矩形 22"/>
          <p:cNvSpPr/>
          <p:nvPr/>
        </p:nvSpPr>
        <p:spPr>
          <a:xfrm>
            <a:off x="7192176" y="4924735"/>
            <a:ext cx="3286148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prstClr val="black"/>
                </a:solidFill>
              </a:rPr>
              <a:t>磁悬浮系统</a:t>
            </a:r>
            <a:endParaRPr lang="zh-CN" altLang="en-US" sz="2400" b="1" dirty="0"/>
          </a:p>
        </p:txBody>
      </p:sp>
      <p:sp>
        <p:nvSpPr>
          <p:cNvPr id="24" name="矩形 23"/>
          <p:cNvSpPr/>
          <p:nvPr/>
        </p:nvSpPr>
        <p:spPr>
          <a:xfrm>
            <a:off x="7192176" y="5567677"/>
            <a:ext cx="3286148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prstClr val="black"/>
                </a:solidFill>
              </a:rPr>
              <a:t>自动导向轨道系统</a:t>
            </a:r>
            <a:endParaRPr lang="zh-CN" altLang="en-US" sz="2400" b="1" dirty="0"/>
          </a:p>
        </p:txBody>
      </p:sp>
      <p:sp>
        <p:nvSpPr>
          <p:cNvPr id="25" name="矩形 24"/>
          <p:cNvSpPr/>
          <p:nvPr/>
        </p:nvSpPr>
        <p:spPr>
          <a:xfrm>
            <a:off x="7192176" y="6210619"/>
            <a:ext cx="3286148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prstClr val="black"/>
                </a:solidFill>
              </a:rPr>
              <a:t>市域快速轨道交通系统</a:t>
            </a:r>
            <a:endParaRPr lang="zh-CN" altLang="en-US" sz="2400" b="1" dirty="0"/>
          </a:p>
        </p:txBody>
      </p:sp>
      <p:grpSp>
        <p:nvGrpSpPr>
          <p:cNvPr id="33" name="组合 32"/>
          <p:cNvGrpSpPr/>
          <p:nvPr/>
        </p:nvGrpSpPr>
        <p:grpSpPr>
          <a:xfrm>
            <a:off x="6501008" y="2655518"/>
            <a:ext cx="726510" cy="3807912"/>
            <a:chOff x="6501008" y="2655518"/>
            <a:chExt cx="726510" cy="3807912"/>
          </a:xfrm>
        </p:grpSpPr>
        <p:sp>
          <p:nvSpPr>
            <p:cNvPr id="26" name="任意多边形 25"/>
            <p:cNvSpPr/>
            <p:nvPr/>
          </p:nvSpPr>
          <p:spPr>
            <a:xfrm>
              <a:off x="6501008" y="2655518"/>
              <a:ext cx="726510" cy="0"/>
            </a:xfrm>
            <a:custGeom>
              <a:avLst/>
              <a:gdLst>
                <a:gd name="connsiteX0" fmla="*/ 0 w 726510"/>
                <a:gd name="connsiteY0" fmla="*/ 0 h 0"/>
                <a:gd name="connsiteX1" fmla="*/ 726510 w 72651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6510">
                  <a:moveTo>
                    <a:pt x="0" y="0"/>
                  </a:moveTo>
                  <a:lnTo>
                    <a:pt x="726510" y="0"/>
                  </a:lnTo>
                </a:path>
              </a:pathLst>
            </a:custGeom>
            <a:ln w="28575">
              <a:solidFill>
                <a:srgbClr val="01AEE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6801633" y="2655518"/>
              <a:ext cx="388307" cy="3807912"/>
            </a:xfrm>
            <a:custGeom>
              <a:avLst/>
              <a:gdLst>
                <a:gd name="connsiteX0" fmla="*/ 0 w 388307"/>
                <a:gd name="connsiteY0" fmla="*/ 0 h 3807912"/>
                <a:gd name="connsiteX1" fmla="*/ 0 w 388307"/>
                <a:gd name="connsiteY1" fmla="*/ 3807912 h 3807912"/>
                <a:gd name="connsiteX2" fmla="*/ 388307 w 388307"/>
                <a:gd name="connsiteY2" fmla="*/ 3807912 h 380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8307" h="3807912">
                  <a:moveTo>
                    <a:pt x="0" y="0"/>
                  </a:moveTo>
                  <a:lnTo>
                    <a:pt x="0" y="3807912"/>
                  </a:lnTo>
                  <a:lnTo>
                    <a:pt x="388307" y="3807912"/>
                  </a:lnTo>
                </a:path>
              </a:pathLst>
            </a:custGeom>
            <a:ln w="28575">
              <a:solidFill>
                <a:srgbClr val="01AEE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6814159" y="3219189"/>
              <a:ext cx="400833" cy="0"/>
            </a:xfrm>
            <a:custGeom>
              <a:avLst/>
              <a:gdLst>
                <a:gd name="connsiteX0" fmla="*/ 0 w 400833"/>
                <a:gd name="connsiteY0" fmla="*/ 0 h 0"/>
                <a:gd name="connsiteX1" fmla="*/ 400833 w 400833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00833">
                  <a:moveTo>
                    <a:pt x="0" y="0"/>
                  </a:moveTo>
                  <a:lnTo>
                    <a:pt x="400833" y="0"/>
                  </a:lnTo>
                </a:path>
              </a:pathLst>
            </a:custGeom>
            <a:ln w="28575">
              <a:solidFill>
                <a:srgbClr val="01AEE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6814159" y="3870542"/>
              <a:ext cx="375781" cy="0"/>
            </a:xfrm>
            <a:custGeom>
              <a:avLst/>
              <a:gdLst>
                <a:gd name="connsiteX0" fmla="*/ 0 w 375781"/>
                <a:gd name="connsiteY0" fmla="*/ 0 h 0"/>
                <a:gd name="connsiteX1" fmla="*/ 375781 w 375781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75781">
                  <a:moveTo>
                    <a:pt x="0" y="0"/>
                  </a:moveTo>
                  <a:lnTo>
                    <a:pt x="375781" y="0"/>
                  </a:lnTo>
                </a:path>
              </a:pathLst>
            </a:custGeom>
            <a:ln w="28575">
              <a:solidFill>
                <a:srgbClr val="01AEE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6801633" y="4471792"/>
              <a:ext cx="400833" cy="0"/>
            </a:xfrm>
            <a:custGeom>
              <a:avLst/>
              <a:gdLst>
                <a:gd name="connsiteX0" fmla="*/ 0 w 400833"/>
                <a:gd name="connsiteY0" fmla="*/ 0 h 0"/>
                <a:gd name="connsiteX1" fmla="*/ 400833 w 400833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00833">
                  <a:moveTo>
                    <a:pt x="0" y="0"/>
                  </a:moveTo>
                  <a:lnTo>
                    <a:pt x="400833" y="0"/>
                  </a:lnTo>
                </a:path>
              </a:pathLst>
            </a:custGeom>
            <a:ln w="28575">
              <a:solidFill>
                <a:srgbClr val="01AEE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6801633" y="5148197"/>
              <a:ext cx="388307" cy="0"/>
            </a:xfrm>
            <a:custGeom>
              <a:avLst/>
              <a:gdLst>
                <a:gd name="connsiteX0" fmla="*/ 0 w 388307"/>
                <a:gd name="connsiteY0" fmla="*/ 0 h 0"/>
                <a:gd name="connsiteX1" fmla="*/ 388307 w 388307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8307">
                  <a:moveTo>
                    <a:pt x="0" y="0"/>
                  </a:moveTo>
                  <a:lnTo>
                    <a:pt x="388307" y="0"/>
                  </a:lnTo>
                </a:path>
              </a:pathLst>
            </a:custGeom>
            <a:ln w="28575">
              <a:solidFill>
                <a:srgbClr val="01AEE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6814159" y="5787025"/>
              <a:ext cx="388307" cy="0"/>
            </a:xfrm>
            <a:custGeom>
              <a:avLst/>
              <a:gdLst>
                <a:gd name="connsiteX0" fmla="*/ 0 w 388307"/>
                <a:gd name="connsiteY0" fmla="*/ 0 h 0"/>
                <a:gd name="connsiteX1" fmla="*/ 388307 w 388307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8307">
                  <a:moveTo>
                    <a:pt x="0" y="0"/>
                  </a:moveTo>
                  <a:lnTo>
                    <a:pt x="388307" y="0"/>
                  </a:lnTo>
                </a:path>
              </a:pathLst>
            </a:custGeom>
            <a:ln w="28575">
              <a:solidFill>
                <a:srgbClr val="01AEE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矩形 33"/>
          <p:cNvSpPr/>
          <p:nvPr/>
        </p:nvSpPr>
        <p:spPr>
          <a:xfrm>
            <a:off x="6977862" y="2243128"/>
            <a:ext cx="3714776" cy="1928826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10835514" y="2743194"/>
            <a:ext cx="857256" cy="9541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</a:rPr>
              <a:t>长春</a:t>
            </a:r>
            <a:endParaRPr lang="zh-CN" altLang="en-US" sz="2800" b="1" dirty="0"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5836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5566" y="4886334"/>
            <a:ext cx="2898878" cy="1643074"/>
          </a:xfrm>
          <a:prstGeom prst="rect">
            <a:avLst/>
          </a:prstGeom>
          <a:noFill/>
          <a:ln w="9525">
            <a:solidFill>
              <a:srgbClr val="00AEEE"/>
            </a:solidFill>
            <a:miter lim="800000"/>
            <a:headEnd/>
            <a:tailEnd/>
          </a:ln>
          <a:effectLst/>
        </p:spPr>
      </p:pic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77400" y="4886334"/>
            <a:ext cx="2495756" cy="1638296"/>
          </a:xfrm>
          <a:prstGeom prst="rect">
            <a:avLst/>
          </a:prstGeom>
          <a:noFill/>
          <a:ln w="9525">
            <a:solidFill>
              <a:srgbClr val="00AEEE"/>
            </a:solidFill>
            <a:miter lim="800000"/>
            <a:headEnd/>
            <a:tailEnd/>
          </a:ln>
          <a:effectLst/>
        </p:spPr>
      </p:pic>
      <p:sp>
        <p:nvSpPr>
          <p:cNvPr id="37" name="矩形 36"/>
          <p:cNvSpPr/>
          <p:nvPr/>
        </p:nvSpPr>
        <p:spPr>
          <a:xfrm>
            <a:off x="405566" y="6529408"/>
            <a:ext cx="5572164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</a:rPr>
              <a:t>长春地铁</a:t>
            </a:r>
            <a:r>
              <a:rPr lang="en-US" altLang="zh-CN" sz="2800" b="1" dirty="0" smtClean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</a:rPr>
              <a:t>号线      长春地铁</a:t>
            </a:r>
            <a:r>
              <a:rPr lang="en-US" altLang="zh-CN" sz="2800" b="1" dirty="0" smtClean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</a:rPr>
              <a:t>号线</a:t>
            </a:r>
            <a:endParaRPr lang="zh-CN" altLang="en-US" sz="2800" b="1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9" dur="500"/>
                                        <p:tgtEl>
                                          <p:spTgt spid="58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5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34" grpId="0" animBg="1"/>
      <p:bldP spid="35" grpId="0"/>
      <p:bldP spid="3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64748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1.2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城市轨道交通信号系统的组成及特点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957244"/>
            <a:ext cx="5643728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1.2.1 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城市轨道交通信号系统组成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1743062"/>
            <a:ext cx="47632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82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rgbClr val="00AEEE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2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00AEEE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、按照设备的安装位置划分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rgbClr val="00AEEE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grpSp>
        <p:nvGrpSpPr>
          <p:cNvPr id="5" name="组合 6"/>
          <p:cNvGrpSpPr/>
          <p:nvPr/>
        </p:nvGrpSpPr>
        <p:grpSpPr>
          <a:xfrm>
            <a:off x="691318" y="2457442"/>
            <a:ext cx="1285884" cy="1214446"/>
            <a:chOff x="2189997" y="-201483"/>
            <a:chExt cx="1716004" cy="1716004"/>
          </a:xfrm>
          <a:solidFill>
            <a:srgbClr val="FFCC00"/>
          </a:solidFill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6" name="椭圆 5"/>
            <p:cNvSpPr/>
            <p:nvPr/>
          </p:nvSpPr>
          <p:spPr>
            <a:xfrm>
              <a:off x="2189997" y="-201483"/>
              <a:ext cx="1716004" cy="1716004"/>
            </a:xfrm>
            <a:prstGeom prst="ellipse">
              <a:avLst/>
            </a:prstGeom>
            <a:grpFill/>
            <a:ln>
              <a:noFill/>
            </a:ln>
            <a:effectLst/>
            <a:sp3d>
              <a:bevelT w="139700" h="1397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7" name="椭圆 6"/>
            <p:cNvSpPr/>
            <p:nvPr/>
          </p:nvSpPr>
          <p:spPr>
            <a:xfrm>
              <a:off x="2441300" y="49820"/>
              <a:ext cx="1213398" cy="1213398"/>
            </a:xfrm>
            <a:prstGeom prst="rect">
              <a:avLst/>
            </a:prstGeom>
            <a:grpFill/>
            <a:ln>
              <a:noFill/>
            </a:ln>
            <a:effectLst/>
            <a:sp3d>
              <a:bevelT w="139700" h="1397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30480" tIns="30480" rIns="30480" bIns="3048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b="1" dirty="0">
                  <a:solidFill>
                    <a:srgbClr val="0303EB"/>
                  </a:solidFill>
                  <a:latin typeface="+mj-ea"/>
                  <a:ea typeface="+mj-ea"/>
                </a:rPr>
                <a:t>控制中心设备</a:t>
              </a:r>
            </a:p>
          </p:txBody>
        </p:sp>
      </p:grpSp>
      <p:grpSp>
        <p:nvGrpSpPr>
          <p:cNvPr id="11" name="组合 7"/>
          <p:cNvGrpSpPr/>
          <p:nvPr/>
        </p:nvGrpSpPr>
        <p:grpSpPr>
          <a:xfrm>
            <a:off x="7620804" y="2457442"/>
            <a:ext cx="1285884" cy="1214446"/>
            <a:chOff x="3636264" y="849290"/>
            <a:chExt cx="1716004" cy="1716004"/>
          </a:xfrm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12" name="椭圆 11"/>
            <p:cNvSpPr/>
            <p:nvPr/>
          </p:nvSpPr>
          <p:spPr>
            <a:xfrm>
              <a:off x="3636264" y="849290"/>
              <a:ext cx="1716004" cy="1716004"/>
            </a:xfrm>
            <a:prstGeom prst="ellipse">
              <a:avLst/>
            </a:prstGeom>
            <a:solidFill>
              <a:srgbClr val="00B050">
                <a:alpha val="50000"/>
              </a:srgbClr>
            </a:solidFill>
            <a:ln>
              <a:noFill/>
            </a:ln>
            <a:effectLst/>
            <a:sp3d>
              <a:bevelT w="139700" h="1397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3" name="椭圆 8"/>
            <p:cNvSpPr/>
            <p:nvPr/>
          </p:nvSpPr>
          <p:spPr>
            <a:xfrm>
              <a:off x="3887567" y="1100593"/>
              <a:ext cx="1213398" cy="1213398"/>
            </a:xfrm>
            <a:prstGeom prst="rect">
              <a:avLst/>
            </a:prstGeom>
            <a:ln>
              <a:noFill/>
            </a:ln>
            <a:effectLst/>
            <a:sp3d>
              <a:bevelT w="139700" h="1397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30480" tIns="30480" rIns="30480" bIns="3048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车辆段设备</a:t>
              </a:r>
            </a:p>
          </p:txBody>
        </p:sp>
      </p:grpSp>
      <p:grpSp>
        <p:nvGrpSpPr>
          <p:cNvPr id="14" name="组合 8"/>
          <p:cNvGrpSpPr/>
          <p:nvPr/>
        </p:nvGrpSpPr>
        <p:grpSpPr>
          <a:xfrm>
            <a:off x="5263350" y="2457442"/>
            <a:ext cx="1285884" cy="1214446"/>
            <a:chOff x="3083839" y="2549479"/>
            <a:chExt cx="1716004" cy="1716004"/>
          </a:xfrm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15" name="椭圆 14"/>
            <p:cNvSpPr/>
            <p:nvPr/>
          </p:nvSpPr>
          <p:spPr>
            <a:xfrm>
              <a:off x="3083839" y="2549479"/>
              <a:ext cx="1716004" cy="1716004"/>
            </a:xfrm>
            <a:prstGeom prst="ellipse">
              <a:avLst/>
            </a:prstGeom>
            <a:solidFill>
              <a:srgbClr val="6600FF">
                <a:alpha val="50000"/>
              </a:srgbClr>
            </a:solidFill>
            <a:ln>
              <a:noFill/>
            </a:ln>
            <a:effectLst/>
            <a:sp3d>
              <a:bevelT w="139700" h="1397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6" name="椭圆 10"/>
            <p:cNvSpPr/>
            <p:nvPr/>
          </p:nvSpPr>
          <p:spPr>
            <a:xfrm>
              <a:off x="3155277" y="2835231"/>
              <a:ext cx="1463209" cy="1213398"/>
            </a:xfrm>
            <a:prstGeom prst="rect">
              <a:avLst/>
            </a:prstGeom>
            <a:ln>
              <a:noFill/>
            </a:ln>
            <a:effectLst/>
            <a:sp3d>
              <a:bevelT w="139700" h="1397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30480" tIns="30480" rIns="30480" bIns="3048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车载设备</a:t>
              </a:r>
              <a:endParaRPr lang="zh-CN" altLang="en-US" sz="2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7" name="组合 9"/>
          <p:cNvGrpSpPr/>
          <p:nvPr/>
        </p:nvGrpSpPr>
        <p:grpSpPr>
          <a:xfrm>
            <a:off x="10049696" y="2457442"/>
            <a:ext cx="1285884" cy="1214446"/>
            <a:chOff x="1296156" y="2549479"/>
            <a:chExt cx="1716004" cy="1716004"/>
          </a:xfrm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18" name="椭圆 17"/>
            <p:cNvSpPr/>
            <p:nvPr/>
          </p:nvSpPr>
          <p:spPr>
            <a:xfrm>
              <a:off x="1296156" y="2549479"/>
              <a:ext cx="1716004" cy="1716004"/>
            </a:xfrm>
            <a:prstGeom prst="ellipse">
              <a:avLst/>
            </a:prstGeom>
            <a:solidFill>
              <a:srgbClr val="FF00FF">
                <a:alpha val="50000"/>
              </a:srgbClr>
            </a:solidFill>
            <a:ln>
              <a:noFill/>
            </a:ln>
            <a:effectLst/>
            <a:sp3d>
              <a:bevelT w="139700" h="1397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9" name="椭圆 12"/>
            <p:cNvSpPr/>
            <p:nvPr/>
          </p:nvSpPr>
          <p:spPr>
            <a:xfrm>
              <a:off x="1547459" y="2800782"/>
              <a:ext cx="1213398" cy="1213398"/>
            </a:xfrm>
            <a:prstGeom prst="rect">
              <a:avLst/>
            </a:prstGeom>
            <a:ln>
              <a:noFill/>
            </a:ln>
            <a:effectLst/>
            <a:sp3d>
              <a:bevelT w="139700" h="1397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30480" tIns="30480" rIns="30480" bIns="3048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试车线设备</a:t>
              </a:r>
            </a:p>
          </p:txBody>
        </p:sp>
      </p:grpSp>
      <p:grpSp>
        <p:nvGrpSpPr>
          <p:cNvPr id="20" name="组合 10"/>
          <p:cNvGrpSpPr/>
          <p:nvPr/>
        </p:nvGrpSpPr>
        <p:grpSpPr>
          <a:xfrm>
            <a:off x="2977334" y="2457442"/>
            <a:ext cx="1285884" cy="1214446"/>
            <a:chOff x="743731" y="849290"/>
            <a:chExt cx="1716004" cy="1716004"/>
          </a:xfrm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21" name="椭圆 20"/>
            <p:cNvSpPr/>
            <p:nvPr/>
          </p:nvSpPr>
          <p:spPr>
            <a:xfrm>
              <a:off x="743731" y="849290"/>
              <a:ext cx="1716004" cy="1716004"/>
            </a:xfrm>
            <a:prstGeom prst="ellipse">
              <a:avLst/>
            </a:prstGeom>
            <a:solidFill>
              <a:srgbClr val="00B0F0">
                <a:alpha val="50000"/>
              </a:srgbClr>
            </a:solidFill>
            <a:ln>
              <a:noFill/>
            </a:ln>
            <a:effectLst/>
            <a:sp3d>
              <a:bevelT w="139700" h="1397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2" name="椭圆 14"/>
            <p:cNvSpPr/>
            <p:nvPr/>
          </p:nvSpPr>
          <p:spPr>
            <a:xfrm>
              <a:off x="852238" y="1123259"/>
              <a:ext cx="1428196" cy="1213398"/>
            </a:xfrm>
            <a:prstGeom prst="rect">
              <a:avLst/>
            </a:prstGeom>
            <a:ln>
              <a:noFill/>
            </a:ln>
            <a:effectLst/>
            <a:sp3d>
              <a:bevelT w="139700" h="1397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30480" tIns="30480" rIns="30480" bIns="3048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车站及轨旁设备</a:t>
              </a:r>
            </a:p>
          </p:txBody>
        </p:sp>
      </p:grpSp>
      <p:sp>
        <p:nvSpPr>
          <p:cNvPr id="23" name="加号 22"/>
          <p:cNvSpPr/>
          <p:nvPr/>
        </p:nvSpPr>
        <p:spPr>
          <a:xfrm>
            <a:off x="2048640" y="2600318"/>
            <a:ext cx="858887" cy="858887"/>
          </a:xfrm>
          <a:prstGeom prst="mathPlus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z="-70000">
            <a:bevelT w="1905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4" name="加号 23"/>
          <p:cNvSpPr/>
          <p:nvPr/>
        </p:nvSpPr>
        <p:spPr>
          <a:xfrm>
            <a:off x="4334656" y="2600318"/>
            <a:ext cx="858887" cy="858887"/>
          </a:xfrm>
          <a:prstGeom prst="mathPlus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z="-70000">
            <a:bevelT w="1905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5" name="加号 24"/>
          <p:cNvSpPr/>
          <p:nvPr/>
        </p:nvSpPr>
        <p:spPr>
          <a:xfrm>
            <a:off x="6620672" y="2600318"/>
            <a:ext cx="858887" cy="858887"/>
          </a:xfrm>
          <a:prstGeom prst="mathPlus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z="-70000">
            <a:bevelT w="1905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6" name="加号 25"/>
          <p:cNvSpPr/>
          <p:nvPr/>
        </p:nvSpPr>
        <p:spPr>
          <a:xfrm>
            <a:off x="9049564" y="2600318"/>
            <a:ext cx="858887" cy="858887"/>
          </a:xfrm>
          <a:prstGeom prst="mathPlus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z="-70000">
            <a:bevelT w="1905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7" name="组合 5"/>
          <p:cNvGrpSpPr>
            <a:grpSpLocks/>
          </p:cNvGrpSpPr>
          <p:nvPr/>
        </p:nvGrpSpPr>
        <p:grpSpPr bwMode="auto">
          <a:xfrm>
            <a:off x="262690" y="4100516"/>
            <a:ext cx="5715040" cy="2711451"/>
            <a:chOff x="785786" y="1714488"/>
            <a:chExt cx="7637152" cy="4525740"/>
          </a:xfrm>
        </p:grpSpPr>
        <p:pic>
          <p:nvPicPr>
            <p:cNvPr id="28" name="Picture 2" descr="d:\360浏览器\360\360se\360se6\User Data\temp\20120514104323.jpg"/>
            <p:cNvPicPr>
              <a:picLocks noChangeAspect="1" noChangeArrowheads="1"/>
            </p:cNvPicPr>
            <p:nvPr/>
          </p:nvPicPr>
          <p:blipFill>
            <a:blip r:embed="rId2"/>
            <a:srcRect t="9375" b="10938"/>
            <a:stretch>
              <a:fillRect/>
            </a:stretch>
          </p:blipFill>
          <p:spPr bwMode="auto">
            <a:xfrm>
              <a:off x="785786" y="1714488"/>
              <a:ext cx="7572428" cy="45257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TextBox 28"/>
            <p:cNvSpPr txBox="1"/>
            <p:nvPr/>
          </p:nvSpPr>
          <p:spPr>
            <a:xfrm>
              <a:off x="5081684" y="5410887"/>
              <a:ext cx="3341254" cy="7705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+mj-ea"/>
                  <a:ea typeface="+mj-ea"/>
                </a:rPr>
                <a:t>控制中心设备</a:t>
              </a:r>
            </a:p>
          </p:txBody>
        </p:sp>
      </p:grpSp>
      <p:sp>
        <p:nvSpPr>
          <p:cNvPr id="30" name="矩形 29"/>
          <p:cNvSpPr/>
          <p:nvPr/>
        </p:nvSpPr>
        <p:spPr>
          <a:xfrm>
            <a:off x="6049168" y="4171954"/>
            <a:ext cx="55721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ATS</a:t>
            </a:r>
            <a:r>
              <a:rPr lang="zh-CN" altLang="en-US" sz="2000" b="1" dirty="0" smtClean="0"/>
              <a:t>中央计算机系统、主任</a:t>
            </a:r>
            <a:r>
              <a:rPr lang="en-US" sz="2000" b="1" dirty="0" smtClean="0"/>
              <a:t>/</a:t>
            </a:r>
            <a:r>
              <a:rPr lang="zh-CN" altLang="en-US" sz="2000" b="1" dirty="0" smtClean="0"/>
              <a:t>调度员工作站、运行图工作站、维护工作站、</a:t>
            </a:r>
            <a:r>
              <a:rPr lang="en-US" sz="2000" b="1" dirty="0" smtClean="0"/>
              <a:t>DCS</a:t>
            </a:r>
            <a:r>
              <a:rPr lang="zh-CN" altLang="en-US" sz="2000" b="1" dirty="0" smtClean="0"/>
              <a:t>数据通信设备、运行综合显示屏接口服务器、与其他系统接口的通信服务器、培训工作站、电源设备等、打印设备、运行综合显示屏</a:t>
            </a:r>
            <a:endParaRPr lang="en-US" altLang="zh-CN" sz="2000" b="1" dirty="0" smtClean="0"/>
          </a:p>
          <a:p>
            <a:endParaRPr lang="en-US" altLang="zh-CN" sz="2000" b="1" dirty="0" smtClean="0"/>
          </a:p>
          <a:p>
            <a:r>
              <a:rPr lang="zh-CN" altLang="en-US" sz="2000" b="1" dirty="0" smtClean="0"/>
              <a:t>各设备分设于中央控制室、信号</a:t>
            </a:r>
            <a:r>
              <a:rPr lang="en-US" sz="2000" b="1" dirty="0" smtClean="0"/>
              <a:t>ATC</a:t>
            </a:r>
            <a:r>
              <a:rPr lang="zh-CN" altLang="en-US" sz="2000" b="1" dirty="0" smtClean="0"/>
              <a:t>设备室、运行图编辑室、培训室以及控制中心信号电源室中。</a:t>
            </a:r>
            <a:endParaRPr lang="zh-CN" alt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64748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1.2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城市轨道交通信号系统的组成及特点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957244"/>
            <a:ext cx="5643728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1.2.1 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城市轨道交通信号系统组成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1743062"/>
            <a:ext cx="47632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82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rgbClr val="00AEEE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2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00AEEE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、按照设备的安装位置划分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rgbClr val="00AEEE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grpSp>
        <p:nvGrpSpPr>
          <p:cNvPr id="5" name="组合 6"/>
          <p:cNvGrpSpPr/>
          <p:nvPr/>
        </p:nvGrpSpPr>
        <p:grpSpPr>
          <a:xfrm>
            <a:off x="691318" y="2457442"/>
            <a:ext cx="1285884" cy="1214446"/>
            <a:chOff x="2189997" y="-201483"/>
            <a:chExt cx="1716004" cy="1716004"/>
          </a:xfrm>
          <a:solidFill>
            <a:srgbClr val="FFCC00"/>
          </a:solidFill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6" name="椭圆 5"/>
            <p:cNvSpPr/>
            <p:nvPr/>
          </p:nvSpPr>
          <p:spPr>
            <a:xfrm>
              <a:off x="2189997" y="-201483"/>
              <a:ext cx="1716004" cy="1716004"/>
            </a:xfrm>
            <a:prstGeom prst="ellipse">
              <a:avLst/>
            </a:prstGeom>
            <a:grpFill/>
            <a:ln>
              <a:noFill/>
            </a:ln>
            <a:effectLst/>
            <a:sp3d>
              <a:bevelT w="139700" h="1397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7" name="椭圆 6"/>
            <p:cNvSpPr/>
            <p:nvPr/>
          </p:nvSpPr>
          <p:spPr>
            <a:xfrm>
              <a:off x="2441300" y="49820"/>
              <a:ext cx="1213398" cy="1213398"/>
            </a:xfrm>
            <a:prstGeom prst="rect">
              <a:avLst/>
            </a:prstGeom>
            <a:grpFill/>
            <a:ln>
              <a:noFill/>
            </a:ln>
            <a:effectLst/>
            <a:sp3d>
              <a:bevelT w="139700" h="1397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30480" tIns="30480" rIns="30480" bIns="3048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控制中心设备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620804" y="2457442"/>
            <a:ext cx="1285884" cy="1214446"/>
            <a:chOff x="3636264" y="849290"/>
            <a:chExt cx="1716004" cy="1716004"/>
          </a:xfrm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12" name="椭圆 11"/>
            <p:cNvSpPr/>
            <p:nvPr/>
          </p:nvSpPr>
          <p:spPr>
            <a:xfrm>
              <a:off x="3636264" y="849290"/>
              <a:ext cx="1716004" cy="1716004"/>
            </a:xfrm>
            <a:prstGeom prst="ellipse">
              <a:avLst/>
            </a:prstGeom>
            <a:solidFill>
              <a:srgbClr val="00B050">
                <a:alpha val="50000"/>
              </a:srgbClr>
            </a:solidFill>
            <a:ln>
              <a:noFill/>
            </a:ln>
            <a:effectLst/>
            <a:sp3d>
              <a:bevelT w="139700" h="1397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3" name="椭圆 8"/>
            <p:cNvSpPr/>
            <p:nvPr/>
          </p:nvSpPr>
          <p:spPr>
            <a:xfrm>
              <a:off x="3887567" y="1100593"/>
              <a:ext cx="1213398" cy="1213398"/>
            </a:xfrm>
            <a:prstGeom prst="rect">
              <a:avLst/>
            </a:prstGeom>
            <a:ln>
              <a:noFill/>
            </a:ln>
            <a:effectLst/>
            <a:sp3d>
              <a:bevelT w="139700" h="1397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30480" tIns="30480" rIns="30480" bIns="3048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车辆段设备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263350" y="2457442"/>
            <a:ext cx="1285884" cy="1214446"/>
            <a:chOff x="3083839" y="2549479"/>
            <a:chExt cx="1716004" cy="1716004"/>
          </a:xfrm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15" name="椭圆 14"/>
            <p:cNvSpPr/>
            <p:nvPr/>
          </p:nvSpPr>
          <p:spPr>
            <a:xfrm>
              <a:off x="3083839" y="2549479"/>
              <a:ext cx="1716004" cy="1716004"/>
            </a:xfrm>
            <a:prstGeom prst="ellipse">
              <a:avLst/>
            </a:prstGeom>
            <a:solidFill>
              <a:srgbClr val="6600FF">
                <a:alpha val="50000"/>
              </a:srgbClr>
            </a:solidFill>
            <a:ln>
              <a:noFill/>
            </a:ln>
            <a:effectLst/>
            <a:sp3d>
              <a:bevelT w="139700" h="1397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6" name="椭圆 10"/>
            <p:cNvSpPr/>
            <p:nvPr/>
          </p:nvSpPr>
          <p:spPr>
            <a:xfrm>
              <a:off x="3155277" y="2835231"/>
              <a:ext cx="1463209" cy="1213398"/>
            </a:xfrm>
            <a:prstGeom prst="rect">
              <a:avLst/>
            </a:prstGeom>
            <a:ln>
              <a:noFill/>
            </a:ln>
            <a:effectLst/>
            <a:sp3d>
              <a:bevelT w="139700" h="1397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30480" tIns="30480" rIns="30480" bIns="3048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车载设备</a:t>
              </a:r>
              <a:endParaRPr lang="zh-CN" altLang="en-US" sz="2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049696" y="2457442"/>
            <a:ext cx="1285884" cy="1214446"/>
            <a:chOff x="1296156" y="2549479"/>
            <a:chExt cx="1716004" cy="1716004"/>
          </a:xfrm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18" name="椭圆 17"/>
            <p:cNvSpPr/>
            <p:nvPr/>
          </p:nvSpPr>
          <p:spPr>
            <a:xfrm>
              <a:off x="1296156" y="2549479"/>
              <a:ext cx="1716004" cy="1716004"/>
            </a:xfrm>
            <a:prstGeom prst="ellipse">
              <a:avLst/>
            </a:prstGeom>
            <a:solidFill>
              <a:srgbClr val="FF00FF">
                <a:alpha val="50000"/>
              </a:srgbClr>
            </a:solidFill>
            <a:ln>
              <a:noFill/>
            </a:ln>
            <a:effectLst/>
            <a:sp3d>
              <a:bevelT w="139700" h="1397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9" name="椭圆 12"/>
            <p:cNvSpPr/>
            <p:nvPr/>
          </p:nvSpPr>
          <p:spPr>
            <a:xfrm>
              <a:off x="1547459" y="2800782"/>
              <a:ext cx="1213398" cy="1213398"/>
            </a:xfrm>
            <a:prstGeom prst="rect">
              <a:avLst/>
            </a:prstGeom>
            <a:ln>
              <a:noFill/>
            </a:ln>
            <a:effectLst/>
            <a:sp3d>
              <a:bevelT w="139700" h="1397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30480" tIns="30480" rIns="30480" bIns="3048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试车线设备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977334" y="2457442"/>
            <a:ext cx="1285884" cy="1214446"/>
            <a:chOff x="743731" y="849290"/>
            <a:chExt cx="1716004" cy="1716004"/>
          </a:xfrm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21" name="椭圆 20"/>
            <p:cNvSpPr/>
            <p:nvPr/>
          </p:nvSpPr>
          <p:spPr>
            <a:xfrm>
              <a:off x="743731" y="849290"/>
              <a:ext cx="1716004" cy="1716004"/>
            </a:xfrm>
            <a:prstGeom prst="ellipse">
              <a:avLst/>
            </a:prstGeom>
            <a:solidFill>
              <a:srgbClr val="00B0F0">
                <a:alpha val="50000"/>
              </a:srgbClr>
            </a:solidFill>
            <a:ln>
              <a:noFill/>
            </a:ln>
            <a:effectLst/>
            <a:sp3d>
              <a:bevelT w="139700" h="1397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2" name="椭圆 14"/>
            <p:cNvSpPr/>
            <p:nvPr/>
          </p:nvSpPr>
          <p:spPr>
            <a:xfrm>
              <a:off x="852238" y="1123259"/>
              <a:ext cx="1428196" cy="1213398"/>
            </a:xfrm>
            <a:prstGeom prst="rect">
              <a:avLst/>
            </a:prstGeom>
            <a:ln>
              <a:noFill/>
            </a:ln>
            <a:effectLst/>
            <a:sp3d>
              <a:bevelT w="139700" h="1397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30480" tIns="30480" rIns="30480" bIns="3048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b="1" dirty="0">
                  <a:latin typeface="+mj-ea"/>
                  <a:ea typeface="+mj-ea"/>
                </a:rPr>
                <a:t>车站及轨旁设备</a:t>
              </a:r>
            </a:p>
          </p:txBody>
        </p:sp>
      </p:grpSp>
      <p:sp>
        <p:nvSpPr>
          <p:cNvPr id="23" name="加号 22"/>
          <p:cNvSpPr/>
          <p:nvPr/>
        </p:nvSpPr>
        <p:spPr>
          <a:xfrm>
            <a:off x="2048640" y="2600318"/>
            <a:ext cx="858887" cy="858887"/>
          </a:xfrm>
          <a:prstGeom prst="mathPlus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z="-70000">
            <a:bevelT w="1905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4" name="加号 23"/>
          <p:cNvSpPr/>
          <p:nvPr/>
        </p:nvSpPr>
        <p:spPr>
          <a:xfrm>
            <a:off x="4334656" y="2600318"/>
            <a:ext cx="858887" cy="858887"/>
          </a:xfrm>
          <a:prstGeom prst="mathPlus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z="-70000">
            <a:bevelT w="1905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5" name="加号 24"/>
          <p:cNvSpPr/>
          <p:nvPr/>
        </p:nvSpPr>
        <p:spPr>
          <a:xfrm>
            <a:off x="6620672" y="2600318"/>
            <a:ext cx="858887" cy="858887"/>
          </a:xfrm>
          <a:prstGeom prst="mathPlus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z="-70000">
            <a:bevelT w="1905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6" name="加号 25"/>
          <p:cNvSpPr/>
          <p:nvPr/>
        </p:nvSpPr>
        <p:spPr>
          <a:xfrm>
            <a:off x="9049564" y="2600318"/>
            <a:ext cx="858887" cy="858887"/>
          </a:xfrm>
          <a:prstGeom prst="mathPlus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z="-70000">
            <a:bevelT w="1905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32" name="Picture 2" descr="d:\360浏览器\360\360se\360se6\User Data\temp\t013487ee7d12d1e5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48970" y="1957375"/>
            <a:ext cx="3357586" cy="2493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2" descr="d:\360浏览器\360\360se\360se6\User Data\temp\6-110P5102S0H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49432" y="1957375"/>
            <a:ext cx="3500462" cy="2459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691318" y="4743458"/>
            <a:ext cx="10858576" cy="1938992"/>
          </a:xfrm>
          <a:prstGeom prst="rect">
            <a:avLst/>
          </a:prstGeom>
          <a:noFill/>
          <a:ln w="9525">
            <a:solidFill>
              <a:srgbClr val="00AEEE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u"/>
              <a:tabLst/>
            </a:pP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</a:t>
            </a:r>
            <a:r>
              <a:rPr kumimoji="0" 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车站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ATS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分机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车站联锁设备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ATP/ATO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系统地面设备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电源设备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维修终端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72CD4F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信号机、转辙机、列车检测设备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303EB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发车指示器、紧急停车（关闭）按钮、自动折返按钮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等。</a:t>
            </a: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marL="0" marR="0" lvl="0" indent="2667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u"/>
              <a:tabLst/>
            </a:pP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marL="0" marR="0" lvl="0" indent="2667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u"/>
              <a:tabLst/>
            </a:pP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各设备分设于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车站控制室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车站信号设备室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303EB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车站站台层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及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72CD4F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轨旁线路层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。</a:t>
            </a: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marL="0" marR="0" lvl="0" indent="2667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u"/>
              <a:tabLst/>
            </a:pP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marL="0" marR="0" lvl="0" indent="2667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u"/>
              <a:tabLst/>
            </a:pP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非设备集中站设有发车指示器、紧急停车（关闭）按钮等。</a:t>
            </a: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64748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1.2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城市轨道交通信号系统的组成及特点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957244"/>
            <a:ext cx="5643728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1.2.1 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城市轨道交通信号系统组成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1743062"/>
            <a:ext cx="47632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82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rgbClr val="00AEEE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2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00AEEE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、按照设备的安装位置划分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rgbClr val="00AEEE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grpSp>
        <p:nvGrpSpPr>
          <p:cNvPr id="5" name="组合 6"/>
          <p:cNvGrpSpPr/>
          <p:nvPr/>
        </p:nvGrpSpPr>
        <p:grpSpPr>
          <a:xfrm>
            <a:off x="691318" y="2457442"/>
            <a:ext cx="1285884" cy="1214446"/>
            <a:chOff x="2189997" y="-201483"/>
            <a:chExt cx="1716004" cy="1716004"/>
          </a:xfrm>
          <a:solidFill>
            <a:srgbClr val="FFCC00"/>
          </a:solidFill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6" name="椭圆 5"/>
            <p:cNvSpPr/>
            <p:nvPr/>
          </p:nvSpPr>
          <p:spPr>
            <a:xfrm>
              <a:off x="2189997" y="-201483"/>
              <a:ext cx="1716004" cy="1716004"/>
            </a:xfrm>
            <a:prstGeom prst="ellipse">
              <a:avLst/>
            </a:prstGeom>
            <a:grpFill/>
            <a:ln>
              <a:noFill/>
            </a:ln>
            <a:effectLst/>
            <a:sp3d>
              <a:bevelT w="139700" h="1397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7" name="椭圆 6"/>
            <p:cNvSpPr/>
            <p:nvPr/>
          </p:nvSpPr>
          <p:spPr>
            <a:xfrm>
              <a:off x="2441300" y="49820"/>
              <a:ext cx="1213398" cy="1213398"/>
            </a:xfrm>
            <a:prstGeom prst="rect">
              <a:avLst/>
            </a:prstGeom>
            <a:grpFill/>
            <a:ln>
              <a:noFill/>
            </a:ln>
            <a:effectLst/>
            <a:sp3d>
              <a:bevelT w="139700" h="1397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30480" tIns="30480" rIns="30480" bIns="3048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控制中心设备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620804" y="2457442"/>
            <a:ext cx="1285884" cy="1214446"/>
            <a:chOff x="3636264" y="849290"/>
            <a:chExt cx="1716004" cy="1716004"/>
          </a:xfrm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12" name="椭圆 11"/>
            <p:cNvSpPr/>
            <p:nvPr/>
          </p:nvSpPr>
          <p:spPr>
            <a:xfrm>
              <a:off x="3636264" y="849290"/>
              <a:ext cx="1716004" cy="1716004"/>
            </a:xfrm>
            <a:prstGeom prst="ellipse">
              <a:avLst/>
            </a:prstGeom>
            <a:solidFill>
              <a:srgbClr val="00B050">
                <a:alpha val="50000"/>
              </a:srgbClr>
            </a:solidFill>
            <a:ln>
              <a:noFill/>
            </a:ln>
            <a:effectLst/>
            <a:sp3d>
              <a:bevelT w="139700" h="1397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3" name="椭圆 8"/>
            <p:cNvSpPr/>
            <p:nvPr/>
          </p:nvSpPr>
          <p:spPr>
            <a:xfrm>
              <a:off x="3887567" y="1100593"/>
              <a:ext cx="1213398" cy="1213398"/>
            </a:xfrm>
            <a:prstGeom prst="rect">
              <a:avLst/>
            </a:prstGeom>
            <a:ln>
              <a:noFill/>
            </a:ln>
            <a:effectLst/>
            <a:sp3d>
              <a:bevelT w="139700" h="1397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30480" tIns="30480" rIns="30480" bIns="3048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车辆段设备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263350" y="2457442"/>
            <a:ext cx="1285884" cy="1214446"/>
            <a:chOff x="3083839" y="2549479"/>
            <a:chExt cx="1716004" cy="1716004"/>
          </a:xfrm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15" name="椭圆 14"/>
            <p:cNvSpPr/>
            <p:nvPr/>
          </p:nvSpPr>
          <p:spPr>
            <a:xfrm>
              <a:off x="3083839" y="2549479"/>
              <a:ext cx="1716004" cy="1716004"/>
            </a:xfrm>
            <a:prstGeom prst="ellipse">
              <a:avLst/>
            </a:prstGeom>
            <a:solidFill>
              <a:srgbClr val="6600FF">
                <a:alpha val="50000"/>
              </a:srgbClr>
            </a:solidFill>
            <a:ln>
              <a:noFill/>
            </a:ln>
            <a:effectLst/>
            <a:sp3d>
              <a:bevelT w="139700" h="1397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6" name="椭圆 10"/>
            <p:cNvSpPr/>
            <p:nvPr/>
          </p:nvSpPr>
          <p:spPr>
            <a:xfrm>
              <a:off x="3155277" y="2835231"/>
              <a:ext cx="1463209" cy="1213398"/>
            </a:xfrm>
            <a:prstGeom prst="rect">
              <a:avLst/>
            </a:prstGeom>
            <a:ln>
              <a:noFill/>
            </a:ln>
            <a:effectLst/>
            <a:sp3d>
              <a:bevelT w="139700" h="1397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30480" tIns="30480" rIns="30480" bIns="3048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b="1" dirty="0" smtClean="0">
                  <a:latin typeface="+mj-ea"/>
                  <a:ea typeface="+mj-ea"/>
                </a:rPr>
                <a:t>车载设备</a:t>
              </a:r>
              <a:endParaRPr lang="zh-CN" altLang="en-US" sz="2000" b="1" dirty="0"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049696" y="2457442"/>
            <a:ext cx="1285884" cy="1214446"/>
            <a:chOff x="1296156" y="2549479"/>
            <a:chExt cx="1716004" cy="1716004"/>
          </a:xfrm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18" name="椭圆 17"/>
            <p:cNvSpPr/>
            <p:nvPr/>
          </p:nvSpPr>
          <p:spPr>
            <a:xfrm>
              <a:off x="1296156" y="2549479"/>
              <a:ext cx="1716004" cy="1716004"/>
            </a:xfrm>
            <a:prstGeom prst="ellipse">
              <a:avLst/>
            </a:prstGeom>
            <a:solidFill>
              <a:srgbClr val="FF00FF">
                <a:alpha val="50000"/>
              </a:srgbClr>
            </a:solidFill>
            <a:ln>
              <a:noFill/>
            </a:ln>
            <a:effectLst/>
            <a:sp3d>
              <a:bevelT w="139700" h="1397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9" name="椭圆 12"/>
            <p:cNvSpPr/>
            <p:nvPr/>
          </p:nvSpPr>
          <p:spPr>
            <a:xfrm>
              <a:off x="1547459" y="2800782"/>
              <a:ext cx="1213398" cy="1213398"/>
            </a:xfrm>
            <a:prstGeom prst="rect">
              <a:avLst/>
            </a:prstGeom>
            <a:ln>
              <a:noFill/>
            </a:ln>
            <a:effectLst/>
            <a:sp3d>
              <a:bevelT w="139700" h="1397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30480" tIns="30480" rIns="30480" bIns="3048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试车线设备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977334" y="2457442"/>
            <a:ext cx="1285884" cy="1214446"/>
            <a:chOff x="743731" y="849290"/>
            <a:chExt cx="1716004" cy="1716004"/>
          </a:xfrm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21" name="椭圆 20"/>
            <p:cNvSpPr/>
            <p:nvPr/>
          </p:nvSpPr>
          <p:spPr>
            <a:xfrm>
              <a:off x="743731" y="849290"/>
              <a:ext cx="1716004" cy="1716004"/>
            </a:xfrm>
            <a:prstGeom prst="ellipse">
              <a:avLst/>
            </a:prstGeom>
            <a:solidFill>
              <a:srgbClr val="00B0F0">
                <a:alpha val="50000"/>
              </a:srgbClr>
            </a:solidFill>
            <a:ln>
              <a:noFill/>
            </a:ln>
            <a:effectLst/>
            <a:sp3d>
              <a:bevelT w="139700" h="1397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2" name="椭圆 14"/>
            <p:cNvSpPr/>
            <p:nvPr/>
          </p:nvSpPr>
          <p:spPr>
            <a:xfrm>
              <a:off x="852238" y="1123259"/>
              <a:ext cx="1428196" cy="1213398"/>
            </a:xfrm>
            <a:prstGeom prst="rect">
              <a:avLst/>
            </a:prstGeom>
            <a:ln>
              <a:noFill/>
            </a:ln>
            <a:effectLst/>
            <a:sp3d>
              <a:bevelT w="139700" h="1397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30480" tIns="30480" rIns="30480" bIns="3048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车站及轨旁设备</a:t>
              </a:r>
            </a:p>
          </p:txBody>
        </p:sp>
      </p:grpSp>
      <p:sp>
        <p:nvSpPr>
          <p:cNvPr id="23" name="加号 22"/>
          <p:cNvSpPr/>
          <p:nvPr/>
        </p:nvSpPr>
        <p:spPr>
          <a:xfrm>
            <a:off x="2048640" y="2600318"/>
            <a:ext cx="858887" cy="858887"/>
          </a:xfrm>
          <a:prstGeom prst="mathPlus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z="-70000">
            <a:bevelT w="1905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4" name="加号 23"/>
          <p:cNvSpPr/>
          <p:nvPr/>
        </p:nvSpPr>
        <p:spPr>
          <a:xfrm>
            <a:off x="4334656" y="2600318"/>
            <a:ext cx="858887" cy="858887"/>
          </a:xfrm>
          <a:prstGeom prst="mathPlus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z="-70000">
            <a:bevelT w="1905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5" name="加号 24"/>
          <p:cNvSpPr/>
          <p:nvPr/>
        </p:nvSpPr>
        <p:spPr>
          <a:xfrm>
            <a:off x="6620672" y="2600318"/>
            <a:ext cx="858887" cy="858887"/>
          </a:xfrm>
          <a:prstGeom prst="mathPlus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z="-70000">
            <a:bevelT w="1905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6" name="加号 25"/>
          <p:cNvSpPr/>
          <p:nvPr/>
        </p:nvSpPr>
        <p:spPr>
          <a:xfrm>
            <a:off x="9049564" y="2600318"/>
            <a:ext cx="858887" cy="858887"/>
          </a:xfrm>
          <a:prstGeom prst="mathPlus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z="-70000">
            <a:bevelT w="1905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7" name="矩形 26"/>
          <p:cNvSpPr/>
          <p:nvPr/>
        </p:nvSpPr>
        <p:spPr>
          <a:xfrm>
            <a:off x="6120606" y="4743458"/>
            <a:ext cx="52864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/>
              <a:t>车载</a:t>
            </a:r>
            <a:r>
              <a:rPr lang="en-US" sz="2000" b="1" dirty="0" smtClean="0"/>
              <a:t>ATP/ATO</a:t>
            </a:r>
            <a:r>
              <a:rPr lang="zh-CN" altLang="en-US" sz="2000" b="1" dirty="0" smtClean="0"/>
              <a:t>计算机单元、司机盘、人机界面、测速传感器、定位补偿设备、发送</a:t>
            </a:r>
            <a:r>
              <a:rPr lang="en-US" sz="2000" b="1" dirty="0" smtClean="0"/>
              <a:t>/</a:t>
            </a:r>
            <a:r>
              <a:rPr lang="zh-CN" altLang="en-US" sz="2000" b="1" dirty="0" smtClean="0"/>
              <a:t>接收天线、应答器（信标）天线等车</a:t>
            </a:r>
            <a:r>
              <a:rPr lang="en-US" altLang="zh-CN" sz="2000" b="1" dirty="0" smtClean="0"/>
              <a:t>—</a:t>
            </a:r>
            <a:r>
              <a:rPr lang="zh-CN" altLang="en-US" sz="2000" b="1" dirty="0" smtClean="0"/>
              <a:t>地通信设备</a:t>
            </a:r>
            <a:endParaRPr lang="zh-CN" altLang="en-US" sz="2000" b="1" dirty="0"/>
          </a:p>
        </p:txBody>
      </p:sp>
      <p:grpSp>
        <p:nvGrpSpPr>
          <p:cNvPr id="28" name="组合 11"/>
          <p:cNvGrpSpPr>
            <a:grpSpLocks/>
          </p:cNvGrpSpPr>
          <p:nvPr/>
        </p:nvGrpSpPr>
        <p:grpSpPr bwMode="auto">
          <a:xfrm>
            <a:off x="6620672" y="885806"/>
            <a:ext cx="4786346" cy="3357586"/>
            <a:chOff x="4357686" y="3429000"/>
            <a:chExt cx="4286250" cy="2857520"/>
          </a:xfrm>
        </p:grpSpPr>
        <p:pic>
          <p:nvPicPr>
            <p:cNvPr id="29" name="Picture 4" descr="d:\360浏览器\360\360se\360se6\User Data\temp\U172P10T62D11376F1580DT20110930084959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57686" y="3429000"/>
              <a:ext cx="428625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" name="TextBox 29"/>
            <p:cNvSpPr txBox="1"/>
            <p:nvPr/>
          </p:nvSpPr>
          <p:spPr>
            <a:xfrm>
              <a:off x="4649702" y="5824819"/>
              <a:ext cx="1779671" cy="46170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+mj-ea"/>
                  <a:ea typeface="+mj-ea"/>
                </a:rPr>
                <a:t>车载设备</a:t>
              </a:r>
            </a:p>
          </p:txBody>
        </p:sp>
      </p:grpSp>
      <p:grpSp>
        <p:nvGrpSpPr>
          <p:cNvPr id="31" name="组合 14"/>
          <p:cNvGrpSpPr>
            <a:grpSpLocks/>
          </p:cNvGrpSpPr>
          <p:nvPr/>
        </p:nvGrpSpPr>
        <p:grpSpPr bwMode="auto">
          <a:xfrm>
            <a:off x="762756" y="3671888"/>
            <a:ext cx="4857784" cy="3314709"/>
            <a:chOff x="500034" y="1714488"/>
            <a:chExt cx="5643602" cy="3725659"/>
          </a:xfrm>
        </p:grpSpPr>
        <p:pic>
          <p:nvPicPr>
            <p:cNvPr id="33" name="Picture 2" descr="d:\360浏览器\360\360se\360se6\User Data\temp\east-ep-a31-1964626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00034" y="1714488"/>
              <a:ext cx="5643602" cy="37256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TextBox 33"/>
            <p:cNvSpPr txBox="1"/>
            <p:nvPr/>
          </p:nvSpPr>
          <p:spPr>
            <a:xfrm>
              <a:off x="571472" y="4786133"/>
              <a:ext cx="2254266" cy="4619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solidFill>
                    <a:srgbClr val="333399"/>
                  </a:solidFill>
                  <a:latin typeface="+mj-ea"/>
                  <a:ea typeface="+mj-ea"/>
                </a:rPr>
                <a:t>车载设备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64748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1.2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城市轨道交通信号系统的组成及特点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957244"/>
            <a:ext cx="5643728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1.2.1 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城市轨道交通信号系统组成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1743062"/>
            <a:ext cx="47632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82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rgbClr val="00AEEE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2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00AEEE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、按照设备的安装位置划分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rgbClr val="00AEEE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grpSp>
        <p:nvGrpSpPr>
          <p:cNvPr id="5" name="组合 6"/>
          <p:cNvGrpSpPr/>
          <p:nvPr/>
        </p:nvGrpSpPr>
        <p:grpSpPr>
          <a:xfrm>
            <a:off x="691318" y="2457442"/>
            <a:ext cx="1285884" cy="1214446"/>
            <a:chOff x="2189997" y="-201483"/>
            <a:chExt cx="1716004" cy="1716004"/>
          </a:xfrm>
          <a:solidFill>
            <a:srgbClr val="FFCC00"/>
          </a:solidFill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6" name="椭圆 5"/>
            <p:cNvSpPr/>
            <p:nvPr/>
          </p:nvSpPr>
          <p:spPr>
            <a:xfrm>
              <a:off x="2189997" y="-201483"/>
              <a:ext cx="1716004" cy="1716004"/>
            </a:xfrm>
            <a:prstGeom prst="ellipse">
              <a:avLst/>
            </a:prstGeom>
            <a:grpFill/>
            <a:ln>
              <a:noFill/>
            </a:ln>
            <a:effectLst/>
            <a:sp3d>
              <a:bevelT w="139700" h="1397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7" name="椭圆 6"/>
            <p:cNvSpPr/>
            <p:nvPr/>
          </p:nvSpPr>
          <p:spPr>
            <a:xfrm>
              <a:off x="2441300" y="49820"/>
              <a:ext cx="1213398" cy="1213398"/>
            </a:xfrm>
            <a:prstGeom prst="rect">
              <a:avLst/>
            </a:prstGeom>
            <a:grpFill/>
            <a:ln>
              <a:noFill/>
            </a:ln>
            <a:effectLst/>
            <a:sp3d>
              <a:bevelT w="139700" h="1397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30480" tIns="30480" rIns="30480" bIns="3048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控制中心设备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620804" y="2457442"/>
            <a:ext cx="1285884" cy="1214446"/>
            <a:chOff x="3636264" y="849290"/>
            <a:chExt cx="1716004" cy="1716004"/>
          </a:xfrm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9" name="椭圆 8"/>
            <p:cNvSpPr/>
            <p:nvPr/>
          </p:nvSpPr>
          <p:spPr>
            <a:xfrm>
              <a:off x="3636264" y="849290"/>
              <a:ext cx="1716004" cy="1716004"/>
            </a:xfrm>
            <a:prstGeom prst="ellipse">
              <a:avLst/>
            </a:prstGeom>
            <a:solidFill>
              <a:srgbClr val="00B050">
                <a:alpha val="50000"/>
              </a:srgbClr>
            </a:solidFill>
            <a:ln>
              <a:noFill/>
            </a:ln>
            <a:effectLst/>
            <a:sp3d>
              <a:bevelT w="139700" h="1397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0" name="椭圆 8"/>
            <p:cNvSpPr/>
            <p:nvPr/>
          </p:nvSpPr>
          <p:spPr>
            <a:xfrm>
              <a:off x="3887567" y="1100593"/>
              <a:ext cx="1213398" cy="1213398"/>
            </a:xfrm>
            <a:prstGeom prst="rect">
              <a:avLst/>
            </a:prstGeom>
            <a:ln>
              <a:noFill/>
            </a:ln>
            <a:effectLst/>
            <a:sp3d>
              <a:bevelT w="139700" h="1397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30480" tIns="30480" rIns="30480" bIns="3048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b="1" dirty="0">
                  <a:latin typeface="+mj-ea"/>
                  <a:ea typeface="+mj-ea"/>
                </a:rPr>
                <a:t>车辆段设备</a:t>
              </a:r>
            </a:p>
          </p:txBody>
        </p:sp>
      </p:grpSp>
      <p:grpSp>
        <p:nvGrpSpPr>
          <p:cNvPr id="11" name="组合 8"/>
          <p:cNvGrpSpPr/>
          <p:nvPr/>
        </p:nvGrpSpPr>
        <p:grpSpPr>
          <a:xfrm>
            <a:off x="5263350" y="2457442"/>
            <a:ext cx="1285884" cy="1214446"/>
            <a:chOff x="3083839" y="2549479"/>
            <a:chExt cx="1716004" cy="1716004"/>
          </a:xfrm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12" name="椭圆 11"/>
            <p:cNvSpPr/>
            <p:nvPr/>
          </p:nvSpPr>
          <p:spPr>
            <a:xfrm>
              <a:off x="3083839" y="2549479"/>
              <a:ext cx="1716004" cy="1716004"/>
            </a:xfrm>
            <a:prstGeom prst="ellipse">
              <a:avLst/>
            </a:prstGeom>
            <a:solidFill>
              <a:srgbClr val="6600FF">
                <a:alpha val="50000"/>
              </a:srgbClr>
            </a:solidFill>
            <a:ln>
              <a:noFill/>
            </a:ln>
            <a:effectLst/>
            <a:sp3d>
              <a:bevelT w="139700" h="1397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3" name="椭圆 10"/>
            <p:cNvSpPr/>
            <p:nvPr/>
          </p:nvSpPr>
          <p:spPr>
            <a:xfrm>
              <a:off x="3155277" y="2835231"/>
              <a:ext cx="1463209" cy="1213398"/>
            </a:xfrm>
            <a:prstGeom prst="rect">
              <a:avLst/>
            </a:prstGeom>
            <a:ln>
              <a:noFill/>
            </a:ln>
            <a:effectLst/>
            <a:sp3d>
              <a:bevelT w="139700" h="1397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30480" tIns="30480" rIns="30480" bIns="3048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车载设备</a:t>
              </a:r>
              <a:endParaRPr lang="zh-CN" altLang="en-US" sz="2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4" name="组合 9"/>
          <p:cNvGrpSpPr/>
          <p:nvPr/>
        </p:nvGrpSpPr>
        <p:grpSpPr>
          <a:xfrm>
            <a:off x="10049696" y="2457442"/>
            <a:ext cx="1285884" cy="1214446"/>
            <a:chOff x="1296156" y="2549479"/>
            <a:chExt cx="1716004" cy="1716004"/>
          </a:xfrm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15" name="椭圆 14"/>
            <p:cNvSpPr/>
            <p:nvPr/>
          </p:nvSpPr>
          <p:spPr>
            <a:xfrm>
              <a:off x="1296156" y="2549479"/>
              <a:ext cx="1716004" cy="1716004"/>
            </a:xfrm>
            <a:prstGeom prst="ellipse">
              <a:avLst/>
            </a:prstGeom>
            <a:solidFill>
              <a:srgbClr val="FF00FF">
                <a:alpha val="50000"/>
              </a:srgbClr>
            </a:solidFill>
            <a:ln>
              <a:noFill/>
            </a:ln>
            <a:effectLst/>
            <a:sp3d>
              <a:bevelT w="139700" h="1397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6" name="椭圆 12"/>
            <p:cNvSpPr/>
            <p:nvPr/>
          </p:nvSpPr>
          <p:spPr>
            <a:xfrm>
              <a:off x="1547459" y="2800782"/>
              <a:ext cx="1213398" cy="1213398"/>
            </a:xfrm>
            <a:prstGeom prst="rect">
              <a:avLst/>
            </a:prstGeom>
            <a:ln>
              <a:noFill/>
            </a:ln>
            <a:effectLst/>
            <a:sp3d>
              <a:bevelT w="139700" h="1397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30480" tIns="30480" rIns="30480" bIns="3048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b="1" dirty="0">
                  <a:latin typeface="+mj-ea"/>
                  <a:ea typeface="+mj-ea"/>
                </a:rPr>
                <a:t>试车线设备</a:t>
              </a:r>
            </a:p>
          </p:txBody>
        </p:sp>
      </p:grpSp>
      <p:grpSp>
        <p:nvGrpSpPr>
          <p:cNvPr id="17" name="组合 10"/>
          <p:cNvGrpSpPr/>
          <p:nvPr/>
        </p:nvGrpSpPr>
        <p:grpSpPr>
          <a:xfrm>
            <a:off x="2977334" y="2457442"/>
            <a:ext cx="1285884" cy="1214446"/>
            <a:chOff x="743731" y="849290"/>
            <a:chExt cx="1716004" cy="1716004"/>
          </a:xfrm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18" name="椭圆 17"/>
            <p:cNvSpPr/>
            <p:nvPr/>
          </p:nvSpPr>
          <p:spPr>
            <a:xfrm>
              <a:off x="743731" y="849290"/>
              <a:ext cx="1716004" cy="1716004"/>
            </a:xfrm>
            <a:prstGeom prst="ellipse">
              <a:avLst/>
            </a:prstGeom>
            <a:solidFill>
              <a:srgbClr val="00B0F0">
                <a:alpha val="50000"/>
              </a:srgbClr>
            </a:solidFill>
            <a:ln>
              <a:noFill/>
            </a:ln>
            <a:effectLst/>
            <a:sp3d>
              <a:bevelT w="139700" h="1397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9" name="椭圆 14"/>
            <p:cNvSpPr/>
            <p:nvPr/>
          </p:nvSpPr>
          <p:spPr>
            <a:xfrm>
              <a:off x="852238" y="1123259"/>
              <a:ext cx="1428196" cy="1213398"/>
            </a:xfrm>
            <a:prstGeom prst="rect">
              <a:avLst/>
            </a:prstGeom>
            <a:ln>
              <a:noFill/>
            </a:ln>
            <a:effectLst/>
            <a:sp3d>
              <a:bevelT w="139700" h="1397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30480" tIns="30480" rIns="30480" bIns="3048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车站及轨旁设备</a:t>
              </a:r>
            </a:p>
          </p:txBody>
        </p:sp>
      </p:grpSp>
      <p:sp>
        <p:nvSpPr>
          <p:cNvPr id="20" name="加号 19"/>
          <p:cNvSpPr/>
          <p:nvPr/>
        </p:nvSpPr>
        <p:spPr>
          <a:xfrm>
            <a:off x="2048640" y="2600318"/>
            <a:ext cx="858887" cy="858887"/>
          </a:xfrm>
          <a:prstGeom prst="mathPlus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z="-70000">
            <a:bevelT w="1905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加号 20"/>
          <p:cNvSpPr/>
          <p:nvPr/>
        </p:nvSpPr>
        <p:spPr>
          <a:xfrm>
            <a:off x="4334656" y="2600318"/>
            <a:ext cx="858887" cy="858887"/>
          </a:xfrm>
          <a:prstGeom prst="mathPlus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z="-70000">
            <a:bevelT w="1905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2" name="加号 21"/>
          <p:cNvSpPr/>
          <p:nvPr/>
        </p:nvSpPr>
        <p:spPr>
          <a:xfrm>
            <a:off x="6620672" y="2600318"/>
            <a:ext cx="858887" cy="858887"/>
          </a:xfrm>
          <a:prstGeom prst="mathPlus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z="-70000">
            <a:bevelT w="1905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3" name="加号 22"/>
          <p:cNvSpPr/>
          <p:nvPr/>
        </p:nvSpPr>
        <p:spPr>
          <a:xfrm>
            <a:off x="9049564" y="2600318"/>
            <a:ext cx="858887" cy="858887"/>
          </a:xfrm>
          <a:prstGeom prst="mathPlus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z="-70000">
            <a:bevelT w="1905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24" name="图片 23" descr="https://timgsa.baidu.com/timg?image&amp;quality=80&amp;size=b9999_10000&amp;sec=1524228795&amp;di=2617d9dececa6d51cf0f2ebc0a619592&amp;imgtype=jpg&amp;er=1&amp;src=http%3A%2F%2Fimg1.cache.netease.com%2Fcatchpic%2F7%2F77%2F77EA8AA8C897031B8A5529BBC7AB5D2A.jp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77004" y="3957640"/>
            <a:ext cx="4357718" cy="2786082"/>
          </a:xfrm>
          <a:prstGeom prst="rect">
            <a:avLst/>
          </a:prstGeom>
          <a:noFill/>
          <a:ln>
            <a:solidFill>
              <a:srgbClr val="00AEEE"/>
            </a:solidFill>
          </a:ln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4906160" y="4029078"/>
            <a:ext cx="70493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1" i="0" u="none" strike="noStrike" cap="none" normalizeH="0" baseline="0" dirty="0" smtClean="0">
                <a:ln>
                  <a:noFill/>
                </a:ln>
                <a:solidFill>
                  <a:srgbClr val="0303EB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设车险室内及现场设备包括：</a:t>
            </a:r>
            <a:r>
              <a:rPr kumimoji="0" 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测试工作站、试车工作站及控制台、与车辆段联锁系统接口、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ATP/ATO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室内设备、列车检测设备、车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宋体" pitchFamily="2" charset="-122"/>
                <a:cs typeface="Times New Roman" pitchFamily="18" charset="0"/>
              </a:rPr>
              <a:t>—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地通信室内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/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外设备、电源设备、继电接口、精确停车现场设备等。</a:t>
            </a: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marL="0" marR="0" lvl="0" indent="2667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303EB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试车线基本测试功能包括：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ATP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防护、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ATO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自动驾驶、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ATO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精确停车、车门监控、车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—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地通信及驾驶模式的转换等。</a:t>
            </a: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64748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1.2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城市轨道交通信号系统的组成及特点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1100120"/>
            <a:ext cx="5643728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1.2.2 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城市轨道交通信号系统特点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4" name="组合 53"/>
          <p:cNvGrpSpPr>
            <a:grpSpLocks/>
          </p:cNvGrpSpPr>
          <p:nvPr/>
        </p:nvGrpSpPr>
        <p:grpSpPr bwMode="auto">
          <a:xfrm>
            <a:off x="1191384" y="1930402"/>
            <a:ext cx="6594475" cy="693738"/>
            <a:chOff x="1405858" y="1645214"/>
            <a:chExt cx="6595166" cy="692732"/>
          </a:xfrm>
        </p:grpSpPr>
        <p:grpSp>
          <p:nvGrpSpPr>
            <p:cNvPr id="5" name="组合 7"/>
            <p:cNvGrpSpPr>
              <a:grpSpLocks/>
            </p:cNvGrpSpPr>
            <p:nvPr/>
          </p:nvGrpSpPr>
          <p:grpSpPr bwMode="auto">
            <a:xfrm>
              <a:off x="1405858" y="1645214"/>
              <a:ext cx="1271721" cy="692732"/>
              <a:chOff x="370039" y="1081"/>
              <a:chExt cx="1271721" cy="692732"/>
            </a:xfrm>
          </p:grpSpPr>
          <p:sp>
            <p:nvSpPr>
              <p:cNvPr id="9" name="燕尾形 8"/>
              <p:cNvSpPr/>
              <p:nvPr/>
            </p:nvSpPr>
            <p:spPr>
              <a:xfrm>
                <a:off x="370039" y="1081"/>
                <a:ext cx="1271721" cy="692732"/>
              </a:xfrm>
              <a:prstGeom prst="chevron">
                <a:avLst/>
              </a:prstGeom>
            </p:spPr>
            <p:style>
              <a:lnRef idx="3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0" name="燕尾形 4"/>
              <p:cNvSpPr/>
              <p:nvPr/>
            </p:nvSpPr>
            <p:spPr>
              <a:xfrm>
                <a:off x="716150" y="1081"/>
                <a:ext cx="579499" cy="69273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35560" tIns="17780" rIns="0" bIns="17780" spcCol="1270" anchor="ctr"/>
              <a:lstStyle/>
              <a:p>
                <a:pPr algn="ctr" defTabSz="12446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en-US" sz="2400" b="1" dirty="0">
                    <a:latin typeface="Times New Roman" pitchFamily="18" charset="0"/>
                    <a:ea typeface="+mj-ea"/>
                    <a:cs typeface="Times New Roman" pitchFamily="18" charset="0"/>
                  </a:rPr>
                  <a:t>（</a:t>
                </a:r>
                <a:r>
                  <a:rPr lang="en-US" altLang="zh-CN" sz="2400" b="1" dirty="0">
                    <a:latin typeface="Times New Roman" pitchFamily="18" charset="0"/>
                    <a:ea typeface="+mj-ea"/>
                    <a:cs typeface="Times New Roman" pitchFamily="18" charset="0"/>
                  </a:rPr>
                  <a:t>1</a:t>
                </a:r>
                <a:r>
                  <a:rPr lang="zh-CN" altLang="en-US" sz="2400" b="1" dirty="0">
                    <a:latin typeface="Times New Roman" pitchFamily="18" charset="0"/>
                    <a:ea typeface="+mj-ea"/>
                    <a:cs typeface="Times New Roman" pitchFamily="18" charset="0"/>
                  </a:rPr>
                  <a:t>）</a:t>
                </a:r>
              </a:p>
            </p:txBody>
          </p:sp>
        </p:grpSp>
        <p:grpSp>
          <p:nvGrpSpPr>
            <p:cNvPr id="6" name="组合 8"/>
            <p:cNvGrpSpPr>
              <a:grpSpLocks/>
            </p:cNvGrpSpPr>
            <p:nvPr/>
          </p:nvGrpSpPr>
          <p:grpSpPr bwMode="auto">
            <a:xfrm>
              <a:off x="2452130" y="1703866"/>
              <a:ext cx="5548893" cy="575426"/>
              <a:chOff x="1416345" y="59733"/>
              <a:chExt cx="5285977" cy="575426"/>
            </a:xfrm>
          </p:grpSpPr>
          <p:sp>
            <p:nvSpPr>
              <p:cNvPr id="7" name="燕尾形 6"/>
              <p:cNvSpPr/>
              <p:nvPr/>
            </p:nvSpPr>
            <p:spPr>
              <a:xfrm>
                <a:off x="1416345" y="59733"/>
                <a:ext cx="5285977" cy="575426"/>
              </a:xfrm>
              <a:prstGeom prst="chevron">
                <a:avLst/>
              </a:prstGeom>
            </p:spPr>
            <p:style>
              <a:lnRef idx="2">
                <a:schemeClr val="accent2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8" name="燕尾形 6"/>
              <p:cNvSpPr/>
              <p:nvPr/>
            </p:nvSpPr>
            <p:spPr>
              <a:xfrm>
                <a:off x="1703709" y="59733"/>
                <a:ext cx="4711250" cy="57542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49530" tIns="24765" rIns="0" bIns="24765" spcCol="1270" anchor="ctr"/>
              <a:lstStyle/>
              <a:p>
                <a:pPr algn="ctr" defTabSz="173355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en-US" sz="2400" b="1" dirty="0">
                    <a:solidFill>
                      <a:srgbClr val="333399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正线信号设置成自动信号</a:t>
                </a:r>
              </a:p>
            </p:txBody>
          </p:sp>
        </p:grpSp>
      </p:grpSp>
      <p:grpSp>
        <p:nvGrpSpPr>
          <p:cNvPr id="11" name="组合 54"/>
          <p:cNvGrpSpPr>
            <a:grpSpLocks/>
          </p:cNvGrpSpPr>
          <p:nvPr/>
        </p:nvGrpSpPr>
        <p:grpSpPr bwMode="auto">
          <a:xfrm>
            <a:off x="1740709" y="2720977"/>
            <a:ext cx="6594475" cy="692150"/>
            <a:chOff x="1285852" y="2434929"/>
            <a:chExt cx="6595166" cy="692732"/>
          </a:xfrm>
        </p:grpSpPr>
        <p:grpSp>
          <p:nvGrpSpPr>
            <p:cNvPr id="12" name="组合 11"/>
            <p:cNvGrpSpPr>
              <a:grpSpLocks/>
            </p:cNvGrpSpPr>
            <p:nvPr/>
          </p:nvGrpSpPr>
          <p:grpSpPr bwMode="auto">
            <a:xfrm>
              <a:off x="1285852" y="2434929"/>
              <a:ext cx="1271721" cy="692732"/>
              <a:chOff x="370039" y="790796"/>
              <a:chExt cx="1271721" cy="692732"/>
            </a:xfrm>
          </p:grpSpPr>
          <p:sp>
            <p:nvSpPr>
              <p:cNvPr id="16" name="燕尾形 15"/>
              <p:cNvSpPr/>
              <p:nvPr/>
            </p:nvSpPr>
            <p:spPr>
              <a:xfrm>
                <a:off x="370039" y="790796"/>
                <a:ext cx="1271721" cy="692732"/>
              </a:xfrm>
              <a:prstGeom prst="chevron">
                <a:avLst/>
              </a:prstGeom>
            </p:spPr>
            <p:style>
              <a:lnRef idx="3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7" name="燕尾形 8"/>
              <p:cNvSpPr/>
              <p:nvPr/>
            </p:nvSpPr>
            <p:spPr>
              <a:xfrm>
                <a:off x="716150" y="790796"/>
                <a:ext cx="579499" cy="69273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35560" tIns="17780" rIns="0" bIns="17780" spcCol="1270" anchor="ctr"/>
              <a:lstStyle/>
              <a:p>
                <a:pPr algn="ctr" defTabSz="12446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en-US" sz="2400" b="1" dirty="0">
                    <a:latin typeface="Times New Roman" pitchFamily="18" charset="0"/>
                    <a:ea typeface="+mj-ea"/>
                    <a:cs typeface="Times New Roman" pitchFamily="18" charset="0"/>
                  </a:rPr>
                  <a:t>（</a:t>
                </a:r>
                <a:r>
                  <a:rPr lang="en-US" altLang="zh-CN" sz="2400" b="1" dirty="0">
                    <a:latin typeface="Times New Roman" pitchFamily="18" charset="0"/>
                    <a:ea typeface="+mj-ea"/>
                    <a:cs typeface="Times New Roman" pitchFamily="18" charset="0"/>
                  </a:rPr>
                  <a:t>2</a:t>
                </a:r>
                <a:r>
                  <a:rPr lang="zh-CN" altLang="en-US" sz="2400" b="1" dirty="0">
                    <a:latin typeface="Times New Roman" pitchFamily="18" charset="0"/>
                    <a:ea typeface="+mj-ea"/>
                    <a:cs typeface="Times New Roman" pitchFamily="18" charset="0"/>
                  </a:rPr>
                  <a:t>）</a:t>
                </a:r>
              </a:p>
            </p:txBody>
          </p:sp>
        </p:grpSp>
        <p:grpSp>
          <p:nvGrpSpPr>
            <p:cNvPr id="13" name="组合 12"/>
            <p:cNvGrpSpPr>
              <a:grpSpLocks/>
            </p:cNvGrpSpPr>
            <p:nvPr/>
          </p:nvGrpSpPr>
          <p:grpSpPr bwMode="auto">
            <a:xfrm>
              <a:off x="2332124" y="2493716"/>
              <a:ext cx="5548893" cy="575158"/>
              <a:chOff x="1416345" y="849583"/>
              <a:chExt cx="5285977" cy="575158"/>
            </a:xfrm>
          </p:grpSpPr>
          <p:sp>
            <p:nvSpPr>
              <p:cNvPr id="14" name="燕尾形 13"/>
              <p:cNvSpPr/>
              <p:nvPr/>
            </p:nvSpPr>
            <p:spPr>
              <a:xfrm>
                <a:off x="1416345" y="849583"/>
                <a:ext cx="5285977" cy="575158"/>
              </a:xfrm>
              <a:prstGeom prst="chevron">
                <a:avLst/>
              </a:prstGeom>
            </p:spPr>
            <p:style>
              <a:lnRef idx="2">
                <a:schemeClr val="accent3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5" name="燕尾形 10"/>
              <p:cNvSpPr/>
              <p:nvPr/>
            </p:nvSpPr>
            <p:spPr>
              <a:xfrm>
                <a:off x="1544902" y="849583"/>
                <a:ext cx="4953241" cy="57515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49530" tIns="24765" rIns="0" bIns="24765" spcCol="1270" anchor="ctr"/>
              <a:lstStyle/>
              <a:p>
                <a:pPr algn="ctr" defTabSz="173355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en-US" sz="2400" b="1" dirty="0">
                    <a:solidFill>
                      <a:srgbClr val="333399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联锁关系较“简单”，但技术要求高</a:t>
                </a:r>
              </a:p>
            </p:txBody>
          </p:sp>
        </p:grpSp>
      </p:grpSp>
      <p:grpSp>
        <p:nvGrpSpPr>
          <p:cNvPr id="18" name="组合 55"/>
          <p:cNvGrpSpPr>
            <a:grpSpLocks/>
          </p:cNvGrpSpPr>
          <p:nvPr/>
        </p:nvGrpSpPr>
        <p:grpSpPr bwMode="auto">
          <a:xfrm>
            <a:off x="2169337" y="3509965"/>
            <a:ext cx="6594475" cy="693737"/>
            <a:chOff x="1285852" y="3224644"/>
            <a:chExt cx="6595166" cy="692732"/>
          </a:xfrm>
        </p:grpSpPr>
        <p:grpSp>
          <p:nvGrpSpPr>
            <p:cNvPr id="19" name="组合 12"/>
            <p:cNvGrpSpPr>
              <a:grpSpLocks/>
            </p:cNvGrpSpPr>
            <p:nvPr/>
          </p:nvGrpSpPr>
          <p:grpSpPr bwMode="auto">
            <a:xfrm>
              <a:off x="1285852" y="3224644"/>
              <a:ext cx="1271721" cy="692732"/>
              <a:chOff x="370039" y="1580511"/>
              <a:chExt cx="1271721" cy="692732"/>
            </a:xfrm>
          </p:grpSpPr>
          <p:sp>
            <p:nvSpPr>
              <p:cNvPr id="23" name="燕尾形 22"/>
              <p:cNvSpPr/>
              <p:nvPr/>
            </p:nvSpPr>
            <p:spPr>
              <a:xfrm>
                <a:off x="370039" y="1580511"/>
                <a:ext cx="1271721" cy="692732"/>
              </a:xfrm>
              <a:prstGeom prst="chevron">
                <a:avLst/>
              </a:prstGeom>
            </p:spPr>
            <p:style>
              <a:lnRef idx="3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4" name="燕尾形 12"/>
              <p:cNvSpPr/>
              <p:nvPr/>
            </p:nvSpPr>
            <p:spPr>
              <a:xfrm>
                <a:off x="716150" y="1580511"/>
                <a:ext cx="579499" cy="69273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35560" tIns="17780" rIns="0" bIns="17780" spcCol="1270" anchor="ctr"/>
              <a:lstStyle/>
              <a:p>
                <a:pPr algn="ctr" defTabSz="12446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en-US" sz="2400" b="1" dirty="0">
                    <a:latin typeface="Times New Roman" pitchFamily="18" charset="0"/>
                    <a:ea typeface="+mj-ea"/>
                    <a:cs typeface="Times New Roman" pitchFamily="18" charset="0"/>
                  </a:rPr>
                  <a:t>（</a:t>
                </a:r>
                <a:r>
                  <a:rPr lang="en-US" altLang="zh-CN" sz="2400" b="1" dirty="0">
                    <a:latin typeface="Times New Roman" pitchFamily="18" charset="0"/>
                    <a:ea typeface="+mj-ea"/>
                    <a:cs typeface="Times New Roman" pitchFamily="18" charset="0"/>
                  </a:rPr>
                  <a:t>3</a:t>
                </a:r>
                <a:r>
                  <a:rPr lang="zh-CN" altLang="en-US" sz="2400" b="1" dirty="0">
                    <a:latin typeface="Times New Roman" pitchFamily="18" charset="0"/>
                    <a:ea typeface="+mj-ea"/>
                    <a:cs typeface="Times New Roman" pitchFamily="18" charset="0"/>
                  </a:rPr>
                  <a:t>）</a:t>
                </a:r>
              </a:p>
            </p:txBody>
          </p:sp>
        </p:grpSp>
        <p:grpSp>
          <p:nvGrpSpPr>
            <p:cNvPr id="20" name="组合 13"/>
            <p:cNvGrpSpPr>
              <a:grpSpLocks/>
            </p:cNvGrpSpPr>
            <p:nvPr/>
          </p:nvGrpSpPr>
          <p:grpSpPr bwMode="auto">
            <a:xfrm>
              <a:off x="2332124" y="3283296"/>
              <a:ext cx="5548893" cy="575428"/>
              <a:chOff x="1416345" y="1639163"/>
              <a:chExt cx="5285977" cy="575428"/>
            </a:xfrm>
          </p:grpSpPr>
          <p:sp>
            <p:nvSpPr>
              <p:cNvPr id="21" name="燕尾形 20"/>
              <p:cNvSpPr/>
              <p:nvPr/>
            </p:nvSpPr>
            <p:spPr>
              <a:xfrm>
                <a:off x="1416345" y="1639163"/>
                <a:ext cx="5285977" cy="575428"/>
              </a:xfrm>
              <a:prstGeom prst="chevron">
                <a:avLst/>
              </a:prstGeom>
            </p:spPr>
            <p:style>
              <a:lnRef idx="2">
                <a:schemeClr val="accent4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2" name="燕尾形 14"/>
              <p:cNvSpPr/>
              <p:nvPr/>
            </p:nvSpPr>
            <p:spPr>
              <a:xfrm>
                <a:off x="1703709" y="1639163"/>
                <a:ext cx="4711250" cy="57542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49530" tIns="24765" rIns="0" bIns="24765" spcCol="1270" anchor="ctr"/>
              <a:lstStyle/>
              <a:p>
                <a:pPr algn="ctr" defTabSz="173355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en-US" sz="2400" b="1" dirty="0">
                    <a:solidFill>
                      <a:srgbClr val="333399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具有完善的列车速度监控功能</a:t>
                </a:r>
              </a:p>
            </p:txBody>
          </p:sp>
        </p:grpSp>
      </p:grpSp>
      <p:grpSp>
        <p:nvGrpSpPr>
          <p:cNvPr id="25" name="组合 56"/>
          <p:cNvGrpSpPr>
            <a:grpSpLocks/>
          </p:cNvGrpSpPr>
          <p:nvPr/>
        </p:nvGrpSpPr>
        <p:grpSpPr bwMode="auto">
          <a:xfrm>
            <a:off x="2740841" y="4300540"/>
            <a:ext cx="6594475" cy="692150"/>
            <a:chOff x="1285852" y="4014359"/>
            <a:chExt cx="6595166" cy="692732"/>
          </a:xfrm>
        </p:grpSpPr>
        <p:grpSp>
          <p:nvGrpSpPr>
            <p:cNvPr id="26" name="组合 14"/>
            <p:cNvGrpSpPr>
              <a:grpSpLocks/>
            </p:cNvGrpSpPr>
            <p:nvPr/>
          </p:nvGrpSpPr>
          <p:grpSpPr bwMode="auto">
            <a:xfrm>
              <a:off x="1285852" y="4014359"/>
              <a:ext cx="1271721" cy="692732"/>
              <a:chOff x="370039" y="2370226"/>
              <a:chExt cx="1271721" cy="692732"/>
            </a:xfrm>
          </p:grpSpPr>
          <p:sp>
            <p:nvSpPr>
              <p:cNvPr id="30" name="燕尾形 29"/>
              <p:cNvSpPr/>
              <p:nvPr/>
            </p:nvSpPr>
            <p:spPr>
              <a:xfrm>
                <a:off x="370039" y="2370226"/>
                <a:ext cx="1271721" cy="692732"/>
              </a:xfrm>
              <a:prstGeom prst="chevron">
                <a:avLst/>
              </a:prstGeom>
            </p:spPr>
            <p:style>
              <a:lnRef idx="3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1" name="燕尾形 16"/>
              <p:cNvSpPr/>
              <p:nvPr/>
            </p:nvSpPr>
            <p:spPr>
              <a:xfrm>
                <a:off x="716150" y="2370226"/>
                <a:ext cx="579499" cy="69273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35560" tIns="17780" rIns="0" bIns="17780" spcCol="1270" anchor="ctr"/>
              <a:lstStyle/>
              <a:p>
                <a:pPr algn="ctr" defTabSz="12446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en-US" sz="2400" b="1" dirty="0">
                    <a:latin typeface="Times New Roman" pitchFamily="18" charset="0"/>
                    <a:ea typeface="+mj-ea"/>
                    <a:cs typeface="Times New Roman" pitchFamily="18" charset="0"/>
                  </a:rPr>
                  <a:t>（</a:t>
                </a:r>
                <a:r>
                  <a:rPr lang="en-US" altLang="zh-CN" sz="2400" b="1" dirty="0">
                    <a:latin typeface="Times New Roman" pitchFamily="18" charset="0"/>
                    <a:ea typeface="+mj-ea"/>
                    <a:cs typeface="Times New Roman" pitchFamily="18" charset="0"/>
                  </a:rPr>
                  <a:t>4</a:t>
                </a:r>
                <a:r>
                  <a:rPr lang="zh-CN" altLang="en-US" sz="2400" b="1" dirty="0">
                    <a:latin typeface="Times New Roman" pitchFamily="18" charset="0"/>
                    <a:ea typeface="+mj-ea"/>
                    <a:cs typeface="Times New Roman" pitchFamily="18" charset="0"/>
                  </a:rPr>
                  <a:t>）</a:t>
                </a:r>
              </a:p>
            </p:txBody>
          </p:sp>
        </p:grpSp>
        <p:grpSp>
          <p:nvGrpSpPr>
            <p:cNvPr id="27" name="组合 15"/>
            <p:cNvGrpSpPr>
              <a:grpSpLocks/>
            </p:cNvGrpSpPr>
            <p:nvPr/>
          </p:nvGrpSpPr>
          <p:grpSpPr bwMode="auto">
            <a:xfrm>
              <a:off x="2332124" y="4073145"/>
              <a:ext cx="5548893" cy="575158"/>
              <a:chOff x="1416345" y="2429012"/>
              <a:chExt cx="5285977" cy="575158"/>
            </a:xfrm>
          </p:grpSpPr>
          <p:sp>
            <p:nvSpPr>
              <p:cNvPr id="28" name="燕尾形 27"/>
              <p:cNvSpPr/>
              <p:nvPr/>
            </p:nvSpPr>
            <p:spPr>
              <a:xfrm>
                <a:off x="1416345" y="2429012"/>
                <a:ext cx="5285977" cy="575158"/>
              </a:xfrm>
              <a:prstGeom prst="chevron">
                <a:avLst/>
              </a:prstGeom>
            </p:spPr>
            <p:style>
              <a:lnRef idx="2">
                <a:schemeClr val="accent5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5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9" name="燕尾形 18"/>
              <p:cNvSpPr/>
              <p:nvPr/>
            </p:nvSpPr>
            <p:spPr>
              <a:xfrm>
                <a:off x="1703709" y="2429012"/>
                <a:ext cx="4711250" cy="57515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49530" tIns="24765" rIns="0" bIns="24765" spcCol="1270" anchor="ctr"/>
              <a:lstStyle/>
              <a:p>
                <a:pPr algn="ctr" defTabSz="173355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en-US" sz="2400" b="1" dirty="0">
                    <a:solidFill>
                      <a:srgbClr val="333399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数据传输速率较低</a:t>
                </a:r>
              </a:p>
            </p:txBody>
          </p:sp>
        </p:grpSp>
      </p:grpSp>
      <p:grpSp>
        <p:nvGrpSpPr>
          <p:cNvPr id="32" name="组合 57"/>
          <p:cNvGrpSpPr>
            <a:grpSpLocks/>
          </p:cNvGrpSpPr>
          <p:nvPr/>
        </p:nvGrpSpPr>
        <p:grpSpPr bwMode="auto">
          <a:xfrm>
            <a:off x="3383783" y="5089527"/>
            <a:ext cx="6594475" cy="693738"/>
            <a:chOff x="1285852" y="4804074"/>
            <a:chExt cx="6595166" cy="692732"/>
          </a:xfrm>
        </p:grpSpPr>
        <p:grpSp>
          <p:nvGrpSpPr>
            <p:cNvPr id="33" name="组合 16"/>
            <p:cNvGrpSpPr>
              <a:grpSpLocks/>
            </p:cNvGrpSpPr>
            <p:nvPr/>
          </p:nvGrpSpPr>
          <p:grpSpPr bwMode="auto">
            <a:xfrm>
              <a:off x="1285852" y="4804074"/>
              <a:ext cx="1271721" cy="692732"/>
              <a:chOff x="370039" y="3159941"/>
              <a:chExt cx="1271721" cy="692732"/>
            </a:xfrm>
          </p:grpSpPr>
          <p:sp>
            <p:nvSpPr>
              <p:cNvPr id="37" name="燕尾形 36"/>
              <p:cNvSpPr/>
              <p:nvPr/>
            </p:nvSpPr>
            <p:spPr>
              <a:xfrm>
                <a:off x="370039" y="3159941"/>
                <a:ext cx="1271721" cy="692732"/>
              </a:xfrm>
              <a:prstGeom prst="chevron">
                <a:avLst/>
              </a:prstGeom>
            </p:spPr>
            <p:style>
              <a:lnRef idx="3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6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6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8" name="燕尾形 20"/>
              <p:cNvSpPr/>
              <p:nvPr/>
            </p:nvSpPr>
            <p:spPr>
              <a:xfrm>
                <a:off x="716150" y="3159941"/>
                <a:ext cx="579499" cy="69273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35560" tIns="17780" rIns="0" bIns="17780" spcCol="1270" anchor="ctr"/>
              <a:lstStyle/>
              <a:p>
                <a:pPr algn="ctr" defTabSz="12446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en-US" sz="2400" b="1" dirty="0">
                    <a:latin typeface="Times New Roman" pitchFamily="18" charset="0"/>
                    <a:ea typeface="+mj-ea"/>
                    <a:cs typeface="Times New Roman" pitchFamily="18" charset="0"/>
                  </a:rPr>
                  <a:t>（</a:t>
                </a:r>
                <a:r>
                  <a:rPr lang="en-US" altLang="zh-CN" sz="2400" b="1" dirty="0">
                    <a:latin typeface="Times New Roman" pitchFamily="18" charset="0"/>
                    <a:ea typeface="+mj-ea"/>
                    <a:cs typeface="Times New Roman" pitchFamily="18" charset="0"/>
                  </a:rPr>
                  <a:t>5</a:t>
                </a:r>
                <a:r>
                  <a:rPr lang="zh-CN" altLang="en-US" sz="2400" b="1" dirty="0">
                    <a:latin typeface="Times New Roman" pitchFamily="18" charset="0"/>
                    <a:ea typeface="+mj-ea"/>
                    <a:cs typeface="Times New Roman" pitchFamily="18" charset="0"/>
                  </a:rPr>
                  <a:t>）</a:t>
                </a:r>
              </a:p>
            </p:txBody>
          </p:sp>
        </p:grpSp>
        <p:grpSp>
          <p:nvGrpSpPr>
            <p:cNvPr id="34" name="组合 17"/>
            <p:cNvGrpSpPr>
              <a:grpSpLocks/>
            </p:cNvGrpSpPr>
            <p:nvPr/>
          </p:nvGrpSpPr>
          <p:grpSpPr bwMode="auto">
            <a:xfrm>
              <a:off x="2332124" y="4862726"/>
              <a:ext cx="5548893" cy="575426"/>
              <a:chOff x="1416345" y="3218593"/>
              <a:chExt cx="5285977" cy="575426"/>
            </a:xfrm>
          </p:grpSpPr>
          <p:sp>
            <p:nvSpPr>
              <p:cNvPr id="35" name="燕尾形 24"/>
              <p:cNvSpPr/>
              <p:nvPr/>
            </p:nvSpPr>
            <p:spPr>
              <a:xfrm>
                <a:off x="1416345" y="3218593"/>
                <a:ext cx="5285977" cy="575426"/>
              </a:xfrm>
              <a:prstGeom prst="chevron">
                <a:avLst/>
              </a:prstGeom>
            </p:spPr>
            <p:style>
              <a:lnRef idx="2">
                <a:schemeClr val="accent6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6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6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36" name="燕尾形 22"/>
              <p:cNvSpPr/>
              <p:nvPr/>
            </p:nvSpPr>
            <p:spPr>
              <a:xfrm>
                <a:off x="1703709" y="3218593"/>
                <a:ext cx="4711250" cy="57542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49530" tIns="24765" rIns="0" bIns="24765" spcCol="1270" anchor="ctr"/>
              <a:lstStyle/>
              <a:p>
                <a:pPr algn="ctr" defTabSz="173355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en-US" sz="2400" b="1" dirty="0">
                    <a:solidFill>
                      <a:srgbClr val="333399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车辆段独立采用联锁设备</a:t>
                </a:r>
              </a:p>
            </p:txBody>
          </p:sp>
        </p:grpSp>
      </p:grpSp>
      <p:grpSp>
        <p:nvGrpSpPr>
          <p:cNvPr id="39" name="组合 58"/>
          <p:cNvGrpSpPr>
            <a:grpSpLocks/>
          </p:cNvGrpSpPr>
          <p:nvPr/>
        </p:nvGrpSpPr>
        <p:grpSpPr bwMode="auto">
          <a:xfrm>
            <a:off x="4098163" y="5908696"/>
            <a:ext cx="6594475" cy="692150"/>
            <a:chOff x="1285852" y="5593788"/>
            <a:chExt cx="6595166" cy="692732"/>
          </a:xfrm>
        </p:grpSpPr>
        <p:grpSp>
          <p:nvGrpSpPr>
            <p:cNvPr id="40" name="组合 18"/>
            <p:cNvGrpSpPr>
              <a:grpSpLocks/>
            </p:cNvGrpSpPr>
            <p:nvPr/>
          </p:nvGrpSpPr>
          <p:grpSpPr bwMode="auto">
            <a:xfrm>
              <a:off x="1285852" y="5593788"/>
              <a:ext cx="1271721" cy="692732"/>
              <a:chOff x="370039" y="3949655"/>
              <a:chExt cx="1271721" cy="692732"/>
            </a:xfrm>
          </p:grpSpPr>
          <p:sp>
            <p:nvSpPr>
              <p:cNvPr id="44" name="燕尾形 43"/>
              <p:cNvSpPr/>
              <p:nvPr/>
            </p:nvSpPr>
            <p:spPr>
              <a:xfrm>
                <a:off x="370039" y="3949655"/>
                <a:ext cx="1271721" cy="692732"/>
              </a:xfrm>
              <a:prstGeom prst="chevron">
                <a:avLst/>
              </a:prstGeom>
            </p:spPr>
            <p:style>
              <a:lnRef idx="3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5" name="燕尾形 24"/>
              <p:cNvSpPr/>
              <p:nvPr/>
            </p:nvSpPr>
            <p:spPr>
              <a:xfrm>
                <a:off x="716150" y="3949655"/>
                <a:ext cx="579499" cy="69273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35560" tIns="17780" rIns="0" bIns="17780" spcCol="1270" anchor="ctr"/>
              <a:lstStyle/>
              <a:p>
                <a:pPr algn="ctr" defTabSz="12446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en-US" sz="2400" b="1" dirty="0">
                    <a:latin typeface="Times New Roman" pitchFamily="18" charset="0"/>
                    <a:ea typeface="+mj-ea"/>
                    <a:cs typeface="Times New Roman" pitchFamily="18" charset="0"/>
                  </a:rPr>
                  <a:t>（</a:t>
                </a:r>
                <a:r>
                  <a:rPr lang="en-US" altLang="zh-CN" sz="2400" b="1" dirty="0">
                    <a:latin typeface="Times New Roman" pitchFamily="18" charset="0"/>
                    <a:ea typeface="+mj-ea"/>
                    <a:cs typeface="Times New Roman" pitchFamily="18" charset="0"/>
                  </a:rPr>
                  <a:t>6</a:t>
                </a:r>
                <a:r>
                  <a:rPr lang="zh-CN" altLang="en-US" sz="2400" b="1" dirty="0">
                    <a:latin typeface="Times New Roman" pitchFamily="18" charset="0"/>
                    <a:ea typeface="+mj-ea"/>
                    <a:cs typeface="Times New Roman" pitchFamily="18" charset="0"/>
                  </a:rPr>
                  <a:t>）</a:t>
                </a:r>
              </a:p>
            </p:txBody>
          </p:sp>
        </p:grpSp>
        <p:grpSp>
          <p:nvGrpSpPr>
            <p:cNvPr id="41" name="组合 19"/>
            <p:cNvGrpSpPr>
              <a:grpSpLocks/>
            </p:cNvGrpSpPr>
            <p:nvPr/>
          </p:nvGrpSpPr>
          <p:grpSpPr bwMode="auto">
            <a:xfrm>
              <a:off x="2332124" y="5652575"/>
              <a:ext cx="5548893" cy="575158"/>
              <a:chOff x="1416345" y="4008442"/>
              <a:chExt cx="5285977" cy="575158"/>
            </a:xfrm>
          </p:grpSpPr>
          <p:sp>
            <p:nvSpPr>
              <p:cNvPr id="42" name="燕尾形 41"/>
              <p:cNvSpPr/>
              <p:nvPr/>
            </p:nvSpPr>
            <p:spPr>
              <a:xfrm>
                <a:off x="1416345" y="4008442"/>
                <a:ext cx="5285977" cy="575158"/>
              </a:xfrm>
              <a:prstGeom prst="chevron">
                <a:avLst/>
              </a:prstGeom>
            </p:spPr>
            <p:style>
              <a:lnRef idx="2">
                <a:schemeClr val="accent2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43" name="燕尾形 26"/>
              <p:cNvSpPr/>
              <p:nvPr/>
            </p:nvSpPr>
            <p:spPr>
              <a:xfrm>
                <a:off x="1703709" y="4008442"/>
                <a:ext cx="4711250" cy="57515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49530" tIns="24765" rIns="0" bIns="24765" spcCol="1270" anchor="ctr"/>
              <a:lstStyle/>
              <a:p>
                <a:pPr algn="ctr" defTabSz="173355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en-US" sz="2400" b="1" dirty="0">
                    <a:solidFill>
                      <a:srgbClr val="333399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自动化水平高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64748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1.2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城市轨道交通信号系统的组成及特点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1100120"/>
            <a:ext cx="7439091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1.2.3 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城市轨道交通信号系统功能层次及实现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46" name="组合 4"/>
          <p:cNvGrpSpPr/>
          <p:nvPr/>
        </p:nvGrpSpPr>
        <p:grpSpPr>
          <a:xfrm>
            <a:off x="3882215" y="2391315"/>
            <a:ext cx="1619261" cy="1354666"/>
            <a:chOff x="1619261" y="0"/>
            <a:chExt cx="1619261" cy="135466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47" name="梯形 46"/>
            <p:cNvSpPr/>
            <p:nvPr/>
          </p:nvSpPr>
          <p:spPr>
            <a:xfrm>
              <a:off x="1619261" y="0"/>
              <a:ext cx="1619261" cy="1354666"/>
            </a:xfrm>
            <a:prstGeom prst="trapezoid">
              <a:avLst>
                <a:gd name="adj" fmla="val 59766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8" name="梯形 4"/>
            <p:cNvSpPr/>
            <p:nvPr/>
          </p:nvSpPr>
          <p:spPr>
            <a:xfrm>
              <a:off x="1619261" y="0"/>
              <a:ext cx="1619261" cy="135466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0480" tIns="30480" rIns="30480" bIns="3048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b="1" dirty="0">
                  <a:solidFill>
                    <a:srgbClr val="0303EB"/>
                  </a:solidFill>
                  <a:latin typeface="+mj-ea"/>
                  <a:ea typeface="+mj-ea"/>
                </a:rPr>
                <a:t>运量较小，行车密度低</a:t>
              </a:r>
            </a:p>
          </p:txBody>
        </p:sp>
      </p:grpSp>
      <p:grpSp>
        <p:nvGrpSpPr>
          <p:cNvPr id="49" name="组合 5"/>
          <p:cNvGrpSpPr/>
          <p:nvPr/>
        </p:nvGrpSpPr>
        <p:grpSpPr>
          <a:xfrm>
            <a:off x="3072584" y="3745981"/>
            <a:ext cx="3238522" cy="1354666"/>
            <a:chOff x="809630" y="1354666"/>
            <a:chExt cx="3238522" cy="135466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50" name="梯形 49"/>
            <p:cNvSpPr/>
            <p:nvPr/>
          </p:nvSpPr>
          <p:spPr>
            <a:xfrm>
              <a:off x="809630" y="1354666"/>
              <a:ext cx="3238522" cy="1354666"/>
            </a:xfrm>
            <a:prstGeom prst="trapezoid">
              <a:avLst>
                <a:gd name="adj" fmla="val 59766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887145"/>
                <a:satOff val="-29867"/>
                <a:lumOff val="-7255"/>
                <a:alphaOff val="0"/>
              </a:schemeClr>
            </a:fillRef>
            <a:effectRef idx="2">
              <a:schemeClr val="accent4">
                <a:hueOff val="-887145"/>
                <a:satOff val="-29867"/>
                <a:lumOff val="-725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1" name="梯形 6"/>
            <p:cNvSpPr/>
            <p:nvPr/>
          </p:nvSpPr>
          <p:spPr>
            <a:xfrm>
              <a:off x="1376372" y="1354666"/>
              <a:ext cx="2105039" cy="135466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0480" tIns="30480" rIns="30480" bIns="3048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+mj-ea"/>
                  <a:ea typeface="+mj-ea"/>
                </a:rPr>
                <a:t>运量较大，行车密度较大</a:t>
              </a:r>
            </a:p>
          </p:txBody>
        </p:sp>
      </p:grpSp>
      <p:grpSp>
        <p:nvGrpSpPr>
          <p:cNvPr id="52" name="组合 6"/>
          <p:cNvGrpSpPr/>
          <p:nvPr/>
        </p:nvGrpSpPr>
        <p:grpSpPr>
          <a:xfrm>
            <a:off x="2262954" y="5100648"/>
            <a:ext cx="4857784" cy="1354666"/>
            <a:chOff x="0" y="2709333"/>
            <a:chExt cx="4857784" cy="135466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53" name="梯形 52"/>
            <p:cNvSpPr/>
            <p:nvPr/>
          </p:nvSpPr>
          <p:spPr>
            <a:xfrm>
              <a:off x="0" y="2709333"/>
              <a:ext cx="4857784" cy="1354666"/>
            </a:xfrm>
            <a:prstGeom prst="trapezoid">
              <a:avLst>
                <a:gd name="adj" fmla="val 59766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1774290"/>
                <a:satOff val="-59734"/>
                <a:lumOff val="-14510"/>
                <a:alphaOff val="0"/>
              </a:schemeClr>
            </a:fillRef>
            <a:effectRef idx="2">
              <a:schemeClr val="accent4">
                <a:hueOff val="-1774290"/>
                <a:satOff val="-59734"/>
                <a:lumOff val="-1451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4" name="梯形 8"/>
            <p:cNvSpPr/>
            <p:nvPr/>
          </p:nvSpPr>
          <p:spPr>
            <a:xfrm>
              <a:off x="850112" y="2709333"/>
              <a:ext cx="3157559" cy="135466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0480" tIns="30480" rIns="30480" bIns="3048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+mj-ea"/>
                  <a:ea typeface="+mj-ea"/>
                </a:rPr>
                <a:t>运量大，行车密度高</a:t>
              </a:r>
            </a:p>
          </p:txBody>
        </p:sp>
      </p:grpSp>
      <p:grpSp>
        <p:nvGrpSpPr>
          <p:cNvPr id="55" name="组合 23"/>
          <p:cNvGrpSpPr>
            <a:grpSpLocks/>
          </p:cNvGrpSpPr>
          <p:nvPr/>
        </p:nvGrpSpPr>
        <p:grpSpPr bwMode="auto">
          <a:xfrm>
            <a:off x="5620546" y="2669109"/>
            <a:ext cx="4714875" cy="830262"/>
            <a:chOff x="3857620" y="2214554"/>
            <a:chExt cx="4714876" cy="830997"/>
          </a:xfrm>
        </p:grpSpPr>
        <p:sp>
          <p:nvSpPr>
            <p:cNvPr id="56" name="TextBox 55"/>
            <p:cNvSpPr txBox="1"/>
            <p:nvPr/>
          </p:nvSpPr>
          <p:spPr>
            <a:xfrm>
              <a:off x="4929190" y="2214554"/>
              <a:ext cx="3643306" cy="830997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solidFill>
                    <a:srgbClr val="333399"/>
                  </a:solidFill>
                  <a:latin typeface="+mj-ea"/>
                  <a:ea typeface="+mj-ea"/>
                </a:rPr>
                <a:t>联锁设备、自动闭塞、机车信号和自动停车系统</a:t>
              </a:r>
            </a:p>
          </p:txBody>
        </p:sp>
        <p:cxnSp>
          <p:nvCxnSpPr>
            <p:cNvPr id="57" name="直接连接符 56"/>
            <p:cNvCxnSpPr/>
            <p:nvPr/>
          </p:nvCxnSpPr>
          <p:spPr>
            <a:xfrm>
              <a:off x="3857620" y="2572057"/>
              <a:ext cx="1000125" cy="1589"/>
            </a:xfrm>
            <a:prstGeom prst="line">
              <a:avLst/>
            </a:prstGeom>
            <a:ln w="28575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组合 24"/>
          <p:cNvGrpSpPr>
            <a:grpSpLocks/>
          </p:cNvGrpSpPr>
          <p:nvPr/>
        </p:nvGrpSpPr>
        <p:grpSpPr bwMode="auto">
          <a:xfrm>
            <a:off x="6120608" y="3993084"/>
            <a:ext cx="4786313" cy="461962"/>
            <a:chOff x="3857620" y="2298134"/>
            <a:chExt cx="4786314" cy="461665"/>
          </a:xfrm>
        </p:grpSpPr>
        <p:sp>
          <p:nvSpPr>
            <p:cNvPr id="59" name="TextBox 58"/>
            <p:cNvSpPr txBox="1"/>
            <p:nvPr/>
          </p:nvSpPr>
          <p:spPr>
            <a:xfrm>
              <a:off x="5000628" y="2298134"/>
              <a:ext cx="3643306" cy="461665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rgbClr val="333399"/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ATP</a:t>
              </a:r>
              <a:r>
                <a:rPr lang="zh-CN" altLang="en-US" sz="2400" b="1" dirty="0">
                  <a:solidFill>
                    <a:srgbClr val="333399"/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系统、</a:t>
              </a:r>
              <a:r>
                <a:rPr lang="en-US" altLang="zh-CN" sz="2400" b="1" dirty="0">
                  <a:solidFill>
                    <a:srgbClr val="333399"/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ATS</a:t>
              </a:r>
              <a:r>
                <a:rPr lang="zh-CN" altLang="en-US" sz="2400" b="1" dirty="0">
                  <a:solidFill>
                    <a:srgbClr val="333399"/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系统</a:t>
              </a:r>
            </a:p>
          </p:txBody>
        </p:sp>
        <p:cxnSp>
          <p:nvCxnSpPr>
            <p:cNvPr id="60" name="直接连接符 59"/>
            <p:cNvCxnSpPr/>
            <p:nvPr/>
          </p:nvCxnSpPr>
          <p:spPr>
            <a:xfrm>
              <a:off x="3857620" y="2571008"/>
              <a:ext cx="1000125" cy="1586"/>
            </a:xfrm>
            <a:prstGeom prst="line">
              <a:avLst/>
            </a:prstGeom>
            <a:ln w="28575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组合 27"/>
          <p:cNvGrpSpPr>
            <a:grpSpLocks/>
          </p:cNvGrpSpPr>
          <p:nvPr/>
        </p:nvGrpSpPr>
        <p:grpSpPr bwMode="auto">
          <a:xfrm>
            <a:off x="6834983" y="5383734"/>
            <a:ext cx="4214813" cy="830262"/>
            <a:chOff x="3857620" y="2188295"/>
            <a:chExt cx="4214842" cy="830997"/>
          </a:xfrm>
        </p:grpSpPr>
        <p:sp>
          <p:nvSpPr>
            <p:cNvPr id="62" name="TextBox 61"/>
            <p:cNvSpPr txBox="1"/>
            <p:nvPr/>
          </p:nvSpPr>
          <p:spPr>
            <a:xfrm>
              <a:off x="4929190" y="2188295"/>
              <a:ext cx="3143272" cy="830997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rgbClr val="333399"/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ATP</a:t>
              </a:r>
              <a:r>
                <a:rPr lang="zh-CN" altLang="en-US" sz="2400" b="1" dirty="0">
                  <a:solidFill>
                    <a:srgbClr val="333399"/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系统、</a:t>
              </a:r>
              <a:r>
                <a:rPr lang="en-US" altLang="zh-CN" sz="2400" b="1" dirty="0">
                  <a:solidFill>
                    <a:srgbClr val="333399"/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ATS</a:t>
              </a:r>
              <a:r>
                <a:rPr lang="zh-CN" altLang="en-US" sz="2400" b="1" dirty="0">
                  <a:solidFill>
                    <a:srgbClr val="333399"/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系统、</a:t>
              </a:r>
              <a:endParaRPr lang="en-US" altLang="zh-CN" sz="2400" b="1" dirty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rgbClr val="333399"/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ATO</a:t>
              </a:r>
              <a:r>
                <a:rPr lang="zh-CN" altLang="en-US" sz="2400" b="1" dirty="0">
                  <a:solidFill>
                    <a:srgbClr val="333399"/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系统</a:t>
              </a: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3857620" y="2571221"/>
              <a:ext cx="1000132" cy="1589"/>
            </a:xfrm>
            <a:prstGeom prst="line">
              <a:avLst/>
            </a:prstGeom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Rectangle 1"/>
          <p:cNvSpPr>
            <a:spLocks noChangeArrowheads="1"/>
          </p:cNvSpPr>
          <p:nvPr/>
        </p:nvSpPr>
        <p:spPr bwMode="auto">
          <a:xfrm>
            <a:off x="691318" y="2957508"/>
            <a:ext cx="1428760" cy="461665"/>
          </a:xfrm>
          <a:prstGeom prst="rect">
            <a:avLst/>
          </a:prstGeom>
          <a:solidFill>
            <a:srgbClr val="FFFF00"/>
          </a:solidFill>
          <a:ln w="9525">
            <a:solidFill>
              <a:srgbClr val="00AEEE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0303EB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第一层</a:t>
            </a:r>
          </a:p>
        </p:txBody>
      </p:sp>
      <p:sp>
        <p:nvSpPr>
          <p:cNvPr id="65" name="Rectangle 1"/>
          <p:cNvSpPr>
            <a:spLocks noChangeArrowheads="1"/>
          </p:cNvSpPr>
          <p:nvPr/>
        </p:nvSpPr>
        <p:spPr bwMode="auto">
          <a:xfrm>
            <a:off x="691318" y="4171954"/>
            <a:ext cx="1428760" cy="461665"/>
          </a:xfrm>
          <a:prstGeom prst="rect">
            <a:avLst/>
          </a:prstGeom>
          <a:solidFill>
            <a:srgbClr val="FFFF00"/>
          </a:solidFill>
          <a:ln w="9525">
            <a:solidFill>
              <a:srgbClr val="00AEEE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0303EB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第二层</a:t>
            </a:r>
          </a:p>
        </p:txBody>
      </p:sp>
      <p:sp>
        <p:nvSpPr>
          <p:cNvPr id="66" name="Rectangle 1"/>
          <p:cNvSpPr>
            <a:spLocks noChangeArrowheads="1"/>
          </p:cNvSpPr>
          <p:nvPr/>
        </p:nvSpPr>
        <p:spPr bwMode="auto">
          <a:xfrm>
            <a:off x="691318" y="5457838"/>
            <a:ext cx="1428760" cy="461665"/>
          </a:xfrm>
          <a:prstGeom prst="rect">
            <a:avLst/>
          </a:prstGeom>
          <a:solidFill>
            <a:srgbClr val="FFFF00"/>
          </a:solidFill>
          <a:ln w="9525">
            <a:solidFill>
              <a:srgbClr val="00AEEE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0303EB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第三层</a:t>
            </a:r>
          </a:p>
        </p:txBody>
      </p:sp>
      <p:sp>
        <p:nvSpPr>
          <p:cNvPr id="67" name="矩形 66"/>
          <p:cNvSpPr/>
          <p:nvPr/>
        </p:nvSpPr>
        <p:spPr>
          <a:xfrm>
            <a:off x="334128" y="1885938"/>
            <a:ext cx="57864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800" b="1" dirty="0" smtClean="0">
                <a:solidFill>
                  <a:srgbClr val="0303EB"/>
                </a:solidFill>
              </a:rPr>
              <a:t>《</a:t>
            </a:r>
            <a:r>
              <a:rPr lang="zh-CN" altLang="en-US" sz="1800" b="1" dirty="0" smtClean="0">
                <a:solidFill>
                  <a:srgbClr val="0303EB"/>
                </a:solidFill>
              </a:rPr>
              <a:t>城市快速轨道交通工程项目建设标准</a:t>
            </a:r>
            <a:r>
              <a:rPr lang="en-US" altLang="zh-CN" sz="1800" b="1" dirty="0" smtClean="0">
                <a:solidFill>
                  <a:srgbClr val="0303EB"/>
                </a:solidFill>
              </a:rPr>
              <a:t>——</a:t>
            </a:r>
            <a:r>
              <a:rPr lang="zh-CN" altLang="en-US" sz="1800" b="1" dirty="0" smtClean="0">
                <a:solidFill>
                  <a:srgbClr val="0303EB"/>
                </a:solidFill>
              </a:rPr>
              <a:t>试行本</a:t>
            </a:r>
            <a:r>
              <a:rPr lang="en-US" altLang="zh-CN" sz="1800" b="1" dirty="0" smtClean="0">
                <a:solidFill>
                  <a:srgbClr val="0303EB"/>
                </a:solidFill>
              </a:rPr>
              <a:t>》</a:t>
            </a:r>
            <a:endParaRPr lang="zh-CN" altLang="en-US" sz="1800" b="1" dirty="0">
              <a:solidFill>
                <a:srgbClr val="0303E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64748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1.2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城市轨道交通信号系统的组成及特点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1100120"/>
            <a:ext cx="7439091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1.2.3 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城市轨道交通信号系统功能层次及实现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49971" y="2179632"/>
            <a:ext cx="2210434" cy="854273"/>
            <a:chOff x="4329410" y="3100"/>
            <a:chExt cx="1708546" cy="854273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5" name="圆角矩形 4"/>
            <p:cNvSpPr/>
            <p:nvPr/>
          </p:nvSpPr>
          <p:spPr>
            <a:xfrm>
              <a:off x="4329410" y="3100"/>
              <a:ext cx="1708546" cy="854273"/>
            </a:xfrm>
            <a:prstGeom prst="roundRect">
              <a:avLst>
                <a:gd name="adj" fmla="val 10000"/>
              </a:avLst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6" name="圆角矩形 23"/>
            <p:cNvSpPr/>
            <p:nvPr/>
          </p:nvSpPr>
          <p:spPr>
            <a:xfrm>
              <a:off x="4354431" y="28121"/>
              <a:ext cx="1658504" cy="80423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7150" tIns="38100" rIns="57150" bIns="38100" spcCol="1270" anchor="ctr"/>
            <a:lstStyle/>
            <a:p>
              <a:pPr algn="ctr" defTabSz="13335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b="1" dirty="0">
                  <a:latin typeface="+mj-ea"/>
                  <a:ea typeface="+mj-ea"/>
                </a:rPr>
                <a:t>区间闭塞方式实现</a:t>
              </a:r>
            </a:p>
          </p:txBody>
        </p:sp>
      </p:grp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691318" y="4314830"/>
            <a:ext cx="1887537" cy="854075"/>
            <a:chOff x="4671119" y="2138784"/>
            <a:chExt cx="1459153" cy="854273"/>
          </a:xfrm>
        </p:grpSpPr>
        <p:sp>
          <p:nvSpPr>
            <p:cNvPr id="8" name="圆角矩形 7"/>
            <p:cNvSpPr/>
            <p:nvPr/>
          </p:nvSpPr>
          <p:spPr>
            <a:xfrm>
              <a:off x="4671119" y="2138784"/>
              <a:ext cx="1367113" cy="85427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5">
                <a:hueOff val="-8514751"/>
                <a:satOff val="34124"/>
                <a:lumOff val="7395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圆角矩形 29"/>
            <p:cNvSpPr/>
            <p:nvPr/>
          </p:nvSpPr>
          <p:spPr>
            <a:xfrm>
              <a:off x="4695663" y="2164190"/>
              <a:ext cx="1434609" cy="8034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45720" tIns="30480" rIns="45720" bIns="3048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b="1" dirty="0">
                  <a:solidFill>
                    <a:srgbClr val="333399"/>
                  </a:solidFill>
                  <a:latin typeface="+mj-ea"/>
                  <a:ea typeface="+mj-ea"/>
                </a:rPr>
                <a:t>移动闭塞</a:t>
              </a:r>
            </a:p>
          </p:txBody>
        </p:sp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521455" y="3033718"/>
            <a:ext cx="2108200" cy="2776537"/>
            <a:chOff x="6513892" y="2868682"/>
            <a:chExt cx="1630008" cy="2776388"/>
          </a:xfrm>
        </p:grpSpPr>
        <p:grpSp>
          <p:nvGrpSpPr>
            <p:cNvPr id="11" name="组合 32"/>
            <p:cNvGrpSpPr>
              <a:grpSpLocks/>
            </p:cNvGrpSpPr>
            <p:nvPr/>
          </p:nvGrpSpPr>
          <p:grpSpPr bwMode="auto">
            <a:xfrm>
              <a:off x="6684503" y="3082983"/>
              <a:ext cx="1459397" cy="854029"/>
              <a:chOff x="4670875" y="1071675"/>
              <a:chExt cx="1459397" cy="854029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4670875" y="1071675"/>
                <a:ext cx="1367341" cy="854029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accent5">
                  <a:hueOff val="-7095626"/>
                  <a:satOff val="28436"/>
                  <a:lumOff val="6163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7" name="圆角矩形 26"/>
              <p:cNvSpPr/>
              <p:nvPr/>
            </p:nvSpPr>
            <p:spPr>
              <a:xfrm>
                <a:off x="4695424" y="1097074"/>
                <a:ext cx="1434848" cy="80323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45720" tIns="30480" rIns="45720" bIns="30480" spcCol="1270" anchor="ctr"/>
              <a:lstStyle/>
              <a:p>
                <a:pPr algn="ctr" defTabSz="10668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en-US" sz="2400" b="1" dirty="0">
                    <a:solidFill>
                      <a:srgbClr val="333399"/>
                    </a:solidFill>
                    <a:latin typeface="+mj-ea"/>
                    <a:ea typeface="+mj-ea"/>
                  </a:rPr>
                  <a:t>固定闭塞</a:t>
                </a:r>
              </a:p>
            </p:txBody>
          </p:sp>
        </p:grpSp>
        <p:grpSp>
          <p:nvGrpSpPr>
            <p:cNvPr id="12" name="组合 59"/>
            <p:cNvGrpSpPr>
              <a:grpSpLocks/>
            </p:cNvGrpSpPr>
            <p:nvPr/>
          </p:nvGrpSpPr>
          <p:grpSpPr bwMode="auto">
            <a:xfrm>
              <a:off x="6513892" y="2868682"/>
              <a:ext cx="170611" cy="2776388"/>
              <a:chOff x="5870950" y="2997390"/>
              <a:chExt cx="170611" cy="2776388"/>
            </a:xfrm>
          </p:grpSpPr>
          <p:sp>
            <p:nvSpPr>
              <p:cNvPr id="13" name="直接连接符 24"/>
              <p:cNvSpPr/>
              <p:nvPr/>
            </p:nvSpPr>
            <p:spPr>
              <a:xfrm>
                <a:off x="5870950" y="2997390"/>
                <a:ext cx="170611" cy="641316"/>
              </a:xfrm>
              <a:custGeom>
                <a:avLst/>
                <a:gdLst/>
                <a:ahLst/>
                <a:cxnLst/>
                <a:rect l="0" t="0" r="0" b="0"/>
                <a:pathLst>
                  <a:path>
                    <a:moveTo>
                      <a:pt x="0" y="0"/>
                    </a:moveTo>
                    <a:lnTo>
                      <a:pt x="0" y="640705"/>
                    </a:lnTo>
                    <a:lnTo>
                      <a:pt x="170854" y="640705"/>
                    </a:lnTo>
                  </a:path>
                </a:pathLst>
              </a:custGeom>
              <a:noFill/>
              <a:ln w="28575">
                <a:solidFill>
                  <a:srgbClr val="FF9900"/>
                </a:solidFill>
              </a:ln>
            </p:spPr>
            <p:style>
              <a:lnRef idx="2">
                <a:schemeClr val="accent6"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6">
                  <a:tint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4" name="直接连接符 27"/>
              <p:cNvSpPr/>
              <p:nvPr/>
            </p:nvSpPr>
            <p:spPr>
              <a:xfrm>
                <a:off x="5870950" y="2997390"/>
                <a:ext cx="170611" cy="1708058"/>
              </a:xfrm>
              <a:custGeom>
                <a:avLst/>
                <a:gdLst/>
                <a:ahLst/>
                <a:cxnLst/>
                <a:rect l="0" t="0" r="0" b="0"/>
                <a:pathLst>
                  <a:path>
                    <a:moveTo>
                      <a:pt x="0" y="0"/>
                    </a:moveTo>
                    <a:lnTo>
                      <a:pt x="0" y="1708546"/>
                    </a:lnTo>
                    <a:lnTo>
                      <a:pt x="170854" y="1708546"/>
                    </a:lnTo>
                  </a:path>
                </a:pathLst>
              </a:custGeom>
              <a:noFill/>
              <a:ln w="28575">
                <a:solidFill>
                  <a:srgbClr val="FF9900"/>
                </a:solidFill>
              </a:ln>
            </p:spPr>
            <p:style>
              <a:lnRef idx="2">
                <a:schemeClr val="accent6"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6">
                  <a:tint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5" name="直接连接符 30"/>
              <p:cNvSpPr/>
              <p:nvPr/>
            </p:nvSpPr>
            <p:spPr>
              <a:xfrm>
                <a:off x="5870950" y="2997390"/>
                <a:ext cx="170611" cy="2776388"/>
              </a:xfrm>
              <a:custGeom>
                <a:avLst/>
                <a:gdLst/>
                <a:ahLst/>
                <a:cxnLst/>
                <a:rect l="0" t="0" r="0" b="0"/>
                <a:pathLst>
                  <a:path>
                    <a:moveTo>
                      <a:pt x="0" y="0"/>
                    </a:moveTo>
                    <a:lnTo>
                      <a:pt x="0" y="2776388"/>
                    </a:lnTo>
                    <a:lnTo>
                      <a:pt x="170854" y="2776388"/>
                    </a:lnTo>
                  </a:path>
                </a:pathLst>
              </a:custGeom>
              <a:noFill/>
              <a:ln w="28575">
                <a:solidFill>
                  <a:srgbClr val="FF9900"/>
                </a:solidFill>
              </a:ln>
            </p:spPr>
            <p:style>
              <a:lnRef idx="2">
                <a:schemeClr val="accent6"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6">
                  <a:tint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650043" y="5383218"/>
            <a:ext cx="1855787" cy="854075"/>
            <a:chOff x="4630074" y="3206625"/>
            <a:chExt cx="1434132" cy="854273"/>
          </a:xfrm>
        </p:grpSpPr>
        <p:sp>
          <p:nvSpPr>
            <p:cNvPr id="19" name="圆角矩形 18"/>
            <p:cNvSpPr/>
            <p:nvPr/>
          </p:nvSpPr>
          <p:spPr>
            <a:xfrm>
              <a:off x="4670558" y="3206625"/>
              <a:ext cx="1367885" cy="85427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5">
                <a:hueOff val="-9933876"/>
                <a:satOff val="39811"/>
                <a:lumOff val="8628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圆角矩形 32"/>
            <p:cNvSpPr/>
            <p:nvPr/>
          </p:nvSpPr>
          <p:spPr>
            <a:xfrm>
              <a:off x="4630074" y="3232031"/>
              <a:ext cx="1434132" cy="8034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45720" tIns="30480" rIns="45720" bIns="3048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b="1" dirty="0">
                  <a:solidFill>
                    <a:srgbClr val="333399"/>
                  </a:solidFill>
                  <a:latin typeface="+mj-ea"/>
                  <a:ea typeface="+mj-ea"/>
                </a:rPr>
                <a:t>准移动闭塞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263086" y="2171690"/>
            <a:ext cx="2214578" cy="854273"/>
            <a:chOff x="58042" y="3100"/>
            <a:chExt cx="1708546" cy="854273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2" name="圆角矩形 21"/>
            <p:cNvSpPr/>
            <p:nvPr/>
          </p:nvSpPr>
          <p:spPr>
            <a:xfrm>
              <a:off x="58042" y="3100"/>
              <a:ext cx="1708546" cy="854273"/>
            </a:xfrm>
            <a:prstGeom prst="roundRect">
              <a:avLst>
                <a:gd name="adj" fmla="val 10000"/>
              </a:avLst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3" name="圆角矩形 4"/>
            <p:cNvSpPr/>
            <p:nvPr/>
          </p:nvSpPr>
          <p:spPr>
            <a:xfrm>
              <a:off x="83063" y="28121"/>
              <a:ext cx="1658504" cy="80423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7150" tIns="38100" rIns="57150" bIns="38100" spcCol="1270" anchor="ctr"/>
            <a:lstStyle/>
            <a:p>
              <a:pPr algn="ctr" defTabSz="13335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b="1" dirty="0">
                  <a:latin typeface="+mj-ea"/>
                  <a:ea typeface="+mj-ea"/>
                </a:rPr>
                <a:t>信息的传输方式划分实现</a:t>
              </a:r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3433458" y="3026449"/>
            <a:ext cx="2093912" cy="1708150"/>
            <a:chOff x="1028079" y="2868682"/>
            <a:chExt cx="1615095" cy="1708546"/>
          </a:xfrm>
        </p:grpSpPr>
        <p:grpSp>
          <p:nvGrpSpPr>
            <p:cNvPr id="25" name="组合 20"/>
            <p:cNvGrpSpPr>
              <a:grpSpLocks/>
            </p:cNvGrpSpPr>
            <p:nvPr/>
          </p:nvGrpSpPr>
          <p:grpSpPr bwMode="auto">
            <a:xfrm>
              <a:off x="1223997" y="3081456"/>
              <a:ext cx="1419177" cy="854273"/>
              <a:chOff x="343836" y="1070148"/>
              <a:chExt cx="1419177" cy="854273"/>
            </a:xfrm>
          </p:grpSpPr>
          <p:sp>
            <p:nvSpPr>
              <p:cNvPr id="29" name="圆角矩形 28"/>
              <p:cNvSpPr/>
              <p:nvPr/>
            </p:nvSpPr>
            <p:spPr>
              <a:xfrm>
                <a:off x="343836" y="1070148"/>
                <a:ext cx="1366525" cy="854273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accent5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30" name="圆角矩形 7"/>
              <p:cNvSpPr/>
              <p:nvPr/>
            </p:nvSpPr>
            <p:spPr>
              <a:xfrm>
                <a:off x="343836" y="1095554"/>
                <a:ext cx="1419177" cy="80346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45720" tIns="30480" rIns="45720" bIns="30480" spcCol="1270" anchor="ctr"/>
              <a:lstStyle/>
              <a:p>
                <a:pPr algn="ctr" defTabSz="10668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en-US" sz="2400" b="1" dirty="0">
                    <a:latin typeface="+mj-ea"/>
                    <a:ea typeface="+mj-ea"/>
                  </a:rPr>
                  <a:t>点式</a:t>
                </a:r>
              </a:p>
            </p:txBody>
          </p:sp>
        </p:grpSp>
        <p:grpSp>
          <p:nvGrpSpPr>
            <p:cNvPr id="26" name="组合 61"/>
            <p:cNvGrpSpPr>
              <a:grpSpLocks/>
            </p:cNvGrpSpPr>
            <p:nvPr/>
          </p:nvGrpSpPr>
          <p:grpSpPr bwMode="auto">
            <a:xfrm>
              <a:off x="1028079" y="2868682"/>
              <a:ext cx="171428" cy="1708546"/>
              <a:chOff x="1599583" y="2997390"/>
              <a:chExt cx="171428" cy="1708546"/>
            </a:xfrm>
          </p:grpSpPr>
          <p:sp>
            <p:nvSpPr>
              <p:cNvPr id="27" name="直接连接符 5"/>
              <p:cNvSpPr/>
              <p:nvPr/>
            </p:nvSpPr>
            <p:spPr>
              <a:xfrm>
                <a:off x="1599583" y="2997390"/>
                <a:ext cx="171428" cy="641499"/>
              </a:xfrm>
              <a:custGeom>
                <a:avLst/>
                <a:gdLst/>
                <a:ahLst/>
                <a:cxnLst/>
                <a:rect l="0" t="0" r="0" b="0"/>
                <a:pathLst>
                  <a:path>
                    <a:moveTo>
                      <a:pt x="0" y="0"/>
                    </a:moveTo>
                    <a:lnTo>
                      <a:pt x="0" y="640705"/>
                    </a:lnTo>
                    <a:lnTo>
                      <a:pt x="170854" y="640705"/>
                    </a:lnTo>
                  </a:path>
                </a:pathLst>
              </a:custGeom>
              <a:noFill/>
              <a:ln w="28575">
                <a:solidFill>
                  <a:srgbClr val="FF9900"/>
                </a:solidFill>
              </a:ln>
            </p:spPr>
            <p:style>
              <a:lnRef idx="2">
                <a:schemeClr val="accent6"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6">
                  <a:tint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8" name="直接连接符 8"/>
              <p:cNvSpPr/>
              <p:nvPr/>
            </p:nvSpPr>
            <p:spPr>
              <a:xfrm>
                <a:off x="1599583" y="2997390"/>
                <a:ext cx="171428" cy="1708546"/>
              </a:xfrm>
              <a:custGeom>
                <a:avLst/>
                <a:gdLst/>
                <a:ahLst/>
                <a:cxnLst/>
                <a:rect l="0" t="0" r="0" b="0"/>
                <a:pathLst>
                  <a:path>
                    <a:moveTo>
                      <a:pt x="0" y="0"/>
                    </a:moveTo>
                    <a:lnTo>
                      <a:pt x="0" y="1708546"/>
                    </a:lnTo>
                    <a:lnTo>
                      <a:pt x="170854" y="1708546"/>
                    </a:lnTo>
                  </a:path>
                </a:pathLst>
              </a:custGeom>
              <a:noFill/>
              <a:ln w="28575">
                <a:solidFill>
                  <a:srgbClr val="FF9900"/>
                </a:solidFill>
              </a:ln>
            </p:spPr>
            <p:style>
              <a:lnRef idx="2">
                <a:schemeClr val="accent6"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6">
                  <a:tint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</p:grp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3676345" y="4307562"/>
            <a:ext cx="1779588" cy="854075"/>
            <a:chOff x="399752" y="2138784"/>
            <a:chExt cx="1372802" cy="854273"/>
          </a:xfrm>
        </p:grpSpPr>
        <p:sp>
          <p:nvSpPr>
            <p:cNvPr id="32" name="圆角矩形 31"/>
            <p:cNvSpPr/>
            <p:nvPr/>
          </p:nvSpPr>
          <p:spPr>
            <a:xfrm>
              <a:off x="399752" y="2138784"/>
              <a:ext cx="1366679" cy="85427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5">
                <a:hueOff val="-1419125"/>
                <a:satOff val="5687"/>
                <a:lumOff val="1233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3" name="圆角矩形 10"/>
            <p:cNvSpPr/>
            <p:nvPr/>
          </p:nvSpPr>
          <p:spPr>
            <a:xfrm>
              <a:off x="424244" y="2164190"/>
              <a:ext cx="1348310" cy="8034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45720" tIns="30480" rIns="45720" bIns="3048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b="1" dirty="0">
                  <a:latin typeface="+mj-ea"/>
                  <a:ea typeface="+mj-ea"/>
                </a:rPr>
                <a:t>连续式</a:t>
              </a:r>
            </a:p>
          </p:txBody>
        </p:sp>
      </p:grpSp>
      <p:sp>
        <p:nvSpPr>
          <p:cNvPr id="34" name="Rectangle 20"/>
          <p:cNvSpPr>
            <a:spLocks noChangeArrowheads="1"/>
          </p:cNvSpPr>
          <p:nvPr/>
        </p:nvSpPr>
        <p:spPr bwMode="auto">
          <a:xfrm>
            <a:off x="6334920" y="2171690"/>
            <a:ext cx="533400" cy="3424262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+mj-ea"/>
                <a:ea typeface="+mj-ea"/>
              </a:rPr>
              <a:t>信</a:t>
            </a:r>
            <a:endParaRPr lang="en-US" altLang="zh-CN" sz="24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+mj-ea"/>
                <a:ea typeface="+mj-ea"/>
              </a:rPr>
              <a:t>息</a:t>
            </a:r>
            <a:endParaRPr lang="en-US" altLang="zh-CN" sz="24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+mj-ea"/>
                <a:ea typeface="+mj-ea"/>
              </a:rPr>
              <a:t>的</a:t>
            </a:r>
            <a:endParaRPr lang="en-US" altLang="zh-CN" sz="24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+mj-ea"/>
                <a:ea typeface="+mj-ea"/>
              </a:rPr>
              <a:t>传</a:t>
            </a:r>
            <a:endParaRPr lang="en-US" altLang="zh-CN" sz="24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+mj-ea"/>
                <a:ea typeface="+mj-ea"/>
              </a:rPr>
              <a:t>输</a:t>
            </a:r>
            <a:endParaRPr lang="en-US" altLang="zh-CN" sz="24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+mj-ea"/>
                <a:ea typeface="+mj-ea"/>
              </a:rPr>
              <a:t>介</a:t>
            </a:r>
            <a:endParaRPr lang="en-US" altLang="zh-CN" sz="24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+mj-ea"/>
                <a:ea typeface="+mj-ea"/>
              </a:rPr>
              <a:t>质</a:t>
            </a:r>
            <a:endParaRPr lang="en-US" altLang="zh-CN" sz="24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+mj-ea"/>
                <a:ea typeface="+mj-ea"/>
              </a:rPr>
              <a:t>划</a:t>
            </a:r>
            <a:endParaRPr lang="en-US" altLang="zh-CN" sz="24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+mj-ea"/>
                <a:ea typeface="+mj-ea"/>
              </a:rPr>
              <a:t>分</a:t>
            </a:r>
          </a:p>
        </p:txBody>
      </p:sp>
      <p:grpSp>
        <p:nvGrpSpPr>
          <p:cNvPr id="35" name="组合 34"/>
          <p:cNvGrpSpPr>
            <a:grpSpLocks/>
          </p:cNvGrpSpPr>
          <p:nvPr/>
        </p:nvGrpSpPr>
        <p:grpSpPr bwMode="auto">
          <a:xfrm>
            <a:off x="6835004" y="2371725"/>
            <a:ext cx="1252537" cy="2971800"/>
            <a:chOff x="1319186" y="3300434"/>
            <a:chExt cx="609600" cy="2971800"/>
          </a:xfrm>
        </p:grpSpPr>
        <p:sp>
          <p:nvSpPr>
            <p:cNvPr id="36" name="Line 26"/>
            <p:cNvSpPr>
              <a:spLocks noChangeShapeType="1"/>
            </p:cNvSpPr>
            <p:nvPr/>
          </p:nvSpPr>
          <p:spPr bwMode="auto">
            <a:xfrm>
              <a:off x="1624372" y="3300434"/>
              <a:ext cx="0" cy="2971800"/>
            </a:xfrm>
            <a:prstGeom prst="line">
              <a:avLst/>
            </a:prstGeom>
            <a:noFill/>
            <a:ln w="28575">
              <a:solidFill>
                <a:srgbClr val="0060C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b="1">
                <a:ln w="28575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37" name="Line 27"/>
            <p:cNvSpPr>
              <a:spLocks noChangeShapeType="1"/>
            </p:cNvSpPr>
            <p:nvPr/>
          </p:nvSpPr>
          <p:spPr bwMode="auto">
            <a:xfrm>
              <a:off x="1319186" y="4824434"/>
              <a:ext cx="609600" cy="0"/>
            </a:xfrm>
            <a:prstGeom prst="line">
              <a:avLst/>
            </a:prstGeom>
            <a:noFill/>
            <a:ln w="28575">
              <a:solidFill>
                <a:srgbClr val="0060C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b="1">
                <a:ln w="28575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38" name="Line 28"/>
            <p:cNvSpPr>
              <a:spLocks noChangeShapeType="1"/>
            </p:cNvSpPr>
            <p:nvPr/>
          </p:nvSpPr>
          <p:spPr bwMode="auto">
            <a:xfrm>
              <a:off x="1624372" y="3300434"/>
              <a:ext cx="304414" cy="0"/>
            </a:xfrm>
            <a:prstGeom prst="line">
              <a:avLst/>
            </a:prstGeom>
            <a:noFill/>
            <a:ln w="28575">
              <a:solidFill>
                <a:srgbClr val="0060C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b="1">
                <a:ln w="28575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39" name="Line 29"/>
            <p:cNvSpPr>
              <a:spLocks noChangeShapeType="1"/>
            </p:cNvSpPr>
            <p:nvPr/>
          </p:nvSpPr>
          <p:spPr bwMode="auto">
            <a:xfrm>
              <a:off x="1624372" y="4062434"/>
              <a:ext cx="304414" cy="0"/>
            </a:xfrm>
            <a:prstGeom prst="line">
              <a:avLst/>
            </a:prstGeom>
            <a:noFill/>
            <a:ln w="28575">
              <a:solidFill>
                <a:srgbClr val="0060C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b="1">
                <a:ln w="28575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0" name="Line 30"/>
            <p:cNvSpPr>
              <a:spLocks noChangeShapeType="1"/>
            </p:cNvSpPr>
            <p:nvPr/>
          </p:nvSpPr>
          <p:spPr bwMode="auto">
            <a:xfrm>
              <a:off x="1624372" y="5586434"/>
              <a:ext cx="304414" cy="0"/>
            </a:xfrm>
            <a:prstGeom prst="line">
              <a:avLst/>
            </a:prstGeom>
            <a:noFill/>
            <a:ln w="28575">
              <a:solidFill>
                <a:srgbClr val="0060C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b="1">
                <a:ln w="28575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1" name="Line 31"/>
            <p:cNvSpPr>
              <a:spLocks noChangeShapeType="1"/>
            </p:cNvSpPr>
            <p:nvPr/>
          </p:nvSpPr>
          <p:spPr bwMode="auto">
            <a:xfrm>
              <a:off x="1624372" y="6272234"/>
              <a:ext cx="304414" cy="0"/>
            </a:xfrm>
            <a:prstGeom prst="line">
              <a:avLst/>
            </a:prstGeom>
            <a:noFill/>
            <a:ln w="28575">
              <a:solidFill>
                <a:srgbClr val="0060C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b="1">
                <a:ln w="28575">
                  <a:solidFill>
                    <a:schemeClr val="tx1"/>
                  </a:solidFill>
                </a:ln>
                <a:latin typeface="+mj-ea"/>
                <a:ea typeface="+mj-ea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120870" y="2214554"/>
            <a:ext cx="3000404" cy="3357586"/>
            <a:chOff x="1928786" y="3143248"/>
            <a:chExt cx="1981208" cy="3357586"/>
          </a:xfrm>
          <a:solidFill>
            <a:schemeClr val="accent2">
              <a:lumMod val="75000"/>
            </a:schemeClr>
          </a:solidFill>
        </p:grpSpPr>
        <p:sp>
          <p:nvSpPr>
            <p:cNvPr id="43" name="Rectangle 21"/>
            <p:cNvSpPr>
              <a:spLocks noChangeArrowheads="1"/>
            </p:cNvSpPr>
            <p:nvPr/>
          </p:nvSpPr>
          <p:spPr bwMode="auto">
            <a:xfrm>
              <a:off x="1928786" y="6119834"/>
              <a:ext cx="1981200" cy="381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+mj-ea"/>
                  <a:ea typeface="+mj-ea"/>
                </a:rPr>
                <a:t>无线</a:t>
              </a:r>
            </a:p>
          </p:txBody>
        </p:sp>
        <p:sp>
          <p:nvSpPr>
            <p:cNvPr id="44" name="Rectangle 23"/>
            <p:cNvSpPr>
              <a:spLocks noChangeArrowheads="1"/>
            </p:cNvSpPr>
            <p:nvPr/>
          </p:nvSpPr>
          <p:spPr bwMode="auto">
            <a:xfrm>
              <a:off x="1928786" y="3910034"/>
              <a:ext cx="1981200" cy="381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+mj-ea"/>
                  <a:ea typeface="+mj-ea"/>
                </a:rPr>
                <a:t>电缆环线</a:t>
              </a:r>
            </a:p>
          </p:txBody>
        </p:sp>
        <p:sp>
          <p:nvSpPr>
            <p:cNvPr id="45" name="Rectangle 24"/>
            <p:cNvSpPr>
              <a:spLocks noChangeArrowheads="1"/>
            </p:cNvSpPr>
            <p:nvPr/>
          </p:nvSpPr>
          <p:spPr bwMode="auto">
            <a:xfrm>
              <a:off x="1928786" y="4672034"/>
              <a:ext cx="1981200" cy="381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+mj-ea"/>
                  <a:ea typeface="+mj-ea"/>
                </a:rPr>
                <a:t>漏泄电缆</a:t>
              </a:r>
            </a:p>
          </p:txBody>
        </p:sp>
        <p:sp>
          <p:nvSpPr>
            <p:cNvPr id="46" name="Rectangle 25"/>
            <p:cNvSpPr>
              <a:spLocks noChangeArrowheads="1"/>
            </p:cNvSpPr>
            <p:nvPr/>
          </p:nvSpPr>
          <p:spPr bwMode="auto">
            <a:xfrm>
              <a:off x="1928786" y="5434034"/>
              <a:ext cx="1981200" cy="381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+mj-ea"/>
                  <a:ea typeface="+mj-ea"/>
                </a:rPr>
                <a:t>应答器点式设备</a:t>
              </a:r>
            </a:p>
          </p:txBody>
        </p:sp>
        <p:sp>
          <p:nvSpPr>
            <p:cNvPr id="47" name="Rectangle 23"/>
            <p:cNvSpPr>
              <a:spLocks noChangeArrowheads="1"/>
            </p:cNvSpPr>
            <p:nvPr/>
          </p:nvSpPr>
          <p:spPr bwMode="auto">
            <a:xfrm>
              <a:off x="1928794" y="3143248"/>
              <a:ext cx="1981200" cy="381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+mj-ea"/>
                  <a:ea typeface="+mj-ea"/>
                </a:rPr>
                <a:t>轨道电路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762756" y="3028946"/>
            <a:ext cx="4857750" cy="793750"/>
            <a:chOff x="1831360" y="2214554"/>
            <a:chExt cx="4857784" cy="793561"/>
          </a:xfrm>
        </p:grpSpPr>
        <p:grpSp>
          <p:nvGrpSpPr>
            <p:cNvPr id="4" name="组合 18"/>
            <p:cNvGrpSpPr/>
            <p:nvPr/>
          </p:nvGrpSpPr>
          <p:grpSpPr>
            <a:xfrm>
              <a:off x="2228141" y="2214554"/>
              <a:ext cx="4461003" cy="722123"/>
              <a:chOff x="1562493" y="218"/>
              <a:chExt cx="5415693" cy="793561"/>
            </a:xfrm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</p:grpSpPr>
          <p:sp>
            <p:nvSpPr>
              <p:cNvPr id="6" name="五边形 5"/>
              <p:cNvSpPr/>
              <p:nvPr/>
            </p:nvSpPr>
            <p:spPr>
              <a:xfrm rot="10800000">
                <a:off x="1562493" y="218"/>
                <a:ext cx="5415693" cy="793561"/>
              </a:xfrm>
              <a:prstGeom prst="homePlate">
                <a:avLst/>
              </a:prstGeom>
              <a:solidFill>
                <a:srgbClr val="FF9900"/>
              </a:solidFill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p3d prstMaterial="matte">
                <a:bevelT w="127000" h="63500"/>
              </a:sp3d>
            </p:spPr>
            <p:style>
              <a:lnRef idx="2">
                <a:scrgbClr r="0" g="0" b="0"/>
              </a:lnRef>
              <a:fillRef idx="1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7" name="五边形 4"/>
              <p:cNvSpPr/>
              <p:nvPr/>
            </p:nvSpPr>
            <p:spPr>
              <a:xfrm rot="21600000">
                <a:off x="1760886" y="218"/>
                <a:ext cx="5217300" cy="793561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349939" tIns="106680" rIns="199136" bIns="106680" spcCol="1270" anchor="ctr"/>
              <a:lstStyle/>
              <a:p>
                <a:pPr algn="ctr" defTabSz="12446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en-US" sz="2400" b="1" dirty="0">
                    <a:latin typeface="+mj-ea"/>
                    <a:ea typeface="+mj-ea"/>
                  </a:rPr>
                  <a:t>系统性</a:t>
                </a:r>
              </a:p>
            </p:txBody>
          </p:sp>
        </p:grpSp>
        <p:sp>
          <p:nvSpPr>
            <p:cNvPr id="5" name="椭圆 4"/>
            <p:cNvSpPr/>
            <p:nvPr/>
          </p:nvSpPr>
          <p:spPr>
            <a:xfrm>
              <a:off x="1831360" y="2214554"/>
              <a:ext cx="793561" cy="793561"/>
            </a:xfrm>
            <a:prstGeom prst="ellipse">
              <a:avLst/>
            </a:prstGeom>
            <a:blipFill rotWithShape="0">
              <a:blip r:embed="rId2"/>
              <a:stretch>
                <a:fillRect/>
              </a:stretch>
            </a:blip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762756" y="4171946"/>
            <a:ext cx="4857750" cy="793750"/>
            <a:chOff x="1831360" y="3206506"/>
            <a:chExt cx="4857784" cy="793561"/>
          </a:xfrm>
        </p:grpSpPr>
        <p:grpSp>
          <p:nvGrpSpPr>
            <p:cNvPr id="9" name="组合 20"/>
            <p:cNvGrpSpPr/>
            <p:nvPr/>
          </p:nvGrpSpPr>
          <p:grpSpPr>
            <a:xfrm>
              <a:off x="2228141" y="3206506"/>
              <a:ext cx="4461003" cy="722123"/>
              <a:chOff x="1562493" y="992170"/>
              <a:chExt cx="5415693" cy="793561"/>
            </a:xfrm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</p:grpSpPr>
          <p:sp>
            <p:nvSpPr>
              <p:cNvPr id="11" name="五边形 10"/>
              <p:cNvSpPr/>
              <p:nvPr/>
            </p:nvSpPr>
            <p:spPr>
              <a:xfrm rot="10800000">
                <a:off x="1562493" y="992170"/>
                <a:ext cx="5415693" cy="793561"/>
              </a:xfrm>
              <a:prstGeom prst="homePlate">
                <a:avLst/>
              </a:prstGeom>
              <a:solidFill>
                <a:srgbClr val="00B0F0"/>
              </a:solidFill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p3d prstMaterial="matte">
                <a:bevelT w="127000" h="63500"/>
              </a:sp3d>
            </p:spPr>
            <p:style>
              <a:lnRef idx="2">
                <a:scrgbClr r="0" g="0" b="0"/>
              </a:lnRef>
              <a:fillRef idx="1">
                <a:schemeClr val="accent5">
                  <a:hueOff val="-9933876"/>
                  <a:satOff val="39811"/>
                  <a:lumOff val="8628"/>
                  <a:alphaOff val="0"/>
                </a:schemeClr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12" name="五边形 7"/>
              <p:cNvSpPr/>
              <p:nvPr/>
            </p:nvSpPr>
            <p:spPr>
              <a:xfrm rot="21600000">
                <a:off x="1760886" y="992170"/>
                <a:ext cx="5217300" cy="793561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349939" tIns="106680" rIns="199136" bIns="106680" spcCol="1270" anchor="ctr"/>
              <a:lstStyle/>
              <a:p>
                <a:pPr algn="ctr" defTabSz="12446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en-US" sz="2400" b="1" dirty="0">
                    <a:latin typeface="+mj-ea"/>
                    <a:ea typeface="+mj-ea"/>
                  </a:rPr>
                  <a:t>高安全性及高可靠性</a:t>
                </a:r>
              </a:p>
            </p:txBody>
          </p:sp>
        </p:grpSp>
        <p:sp>
          <p:nvSpPr>
            <p:cNvPr id="10" name="椭圆 9"/>
            <p:cNvSpPr/>
            <p:nvPr/>
          </p:nvSpPr>
          <p:spPr>
            <a:xfrm>
              <a:off x="1831360" y="3206506"/>
              <a:ext cx="793561" cy="793561"/>
            </a:xfrm>
            <a:prstGeom prst="ellipse">
              <a:avLst/>
            </a:prstGeom>
            <a:blipFill rotWithShape="0">
              <a:blip r:embed="rId2"/>
              <a:stretch>
                <a:fillRect/>
              </a:stretch>
            </a:blip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788156" y="5314946"/>
            <a:ext cx="4857750" cy="793750"/>
            <a:chOff x="1857356" y="4143380"/>
            <a:chExt cx="4857784" cy="793561"/>
          </a:xfrm>
        </p:grpSpPr>
        <p:grpSp>
          <p:nvGrpSpPr>
            <p:cNvPr id="14" name="组合 18"/>
            <p:cNvGrpSpPr/>
            <p:nvPr/>
          </p:nvGrpSpPr>
          <p:grpSpPr>
            <a:xfrm>
              <a:off x="2254137" y="4143380"/>
              <a:ext cx="4461003" cy="722123"/>
              <a:chOff x="1562493" y="218"/>
              <a:chExt cx="5415693" cy="793561"/>
            </a:xfrm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</p:grpSpPr>
          <p:sp>
            <p:nvSpPr>
              <p:cNvPr id="16" name="五边形 15"/>
              <p:cNvSpPr/>
              <p:nvPr/>
            </p:nvSpPr>
            <p:spPr>
              <a:xfrm rot="10800000">
                <a:off x="1562493" y="218"/>
                <a:ext cx="5415693" cy="793561"/>
              </a:xfrm>
              <a:prstGeom prst="homePlate">
                <a:avLst/>
              </a:prstGeom>
              <a:solidFill>
                <a:srgbClr val="FFCC66"/>
              </a:solidFill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p3d prstMaterial="matte">
                <a:bevelT w="127000" h="63500"/>
              </a:sp3d>
            </p:spPr>
            <p:style>
              <a:lnRef idx="2">
                <a:scrgbClr r="0" g="0" b="0"/>
              </a:lnRef>
              <a:fillRef idx="1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17" name="五边形 4"/>
              <p:cNvSpPr/>
              <p:nvPr/>
            </p:nvSpPr>
            <p:spPr>
              <a:xfrm rot="21600000">
                <a:off x="1760886" y="218"/>
                <a:ext cx="5217300" cy="793561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349939" tIns="106680" rIns="199136" bIns="106680" spcCol="1270" anchor="ctr"/>
              <a:lstStyle/>
              <a:p>
                <a:pPr algn="ctr" defTabSz="12446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en-US" sz="2400" b="1" dirty="0">
                    <a:solidFill>
                      <a:schemeClr val="tx1"/>
                    </a:solidFill>
                    <a:latin typeface="+mj-ea"/>
                    <a:ea typeface="+mj-ea"/>
                  </a:rPr>
                  <a:t>运行间隔小</a:t>
                </a:r>
              </a:p>
            </p:txBody>
          </p:sp>
        </p:grpSp>
        <p:sp>
          <p:nvSpPr>
            <p:cNvPr id="15" name="椭圆 14"/>
            <p:cNvSpPr/>
            <p:nvPr/>
          </p:nvSpPr>
          <p:spPr>
            <a:xfrm>
              <a:off x="1857356" y="4143380"/>
              <a:ext cx="793561" cy="793561"/>
            </a:xfrm>
            <a:prstGeom prst="ellipse">
              <a:avLst/>
            </a:prstGeom>
            <a:blipFill rotWithShape="0">
              <a:blip r:embed="rId2"/>
              <a:stretch>
                <a:fillRect/>
              </a:stretch>
            </a:blip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18" name="TextBox 17"/>
          <p:cNvSpPr txBox="1"/>
          <p:nvPr/>
        </p:nvSpPr>
        <p:spPr>
          <a:xfrm>
            <a:off x="334128" y="1171558"/>
            <a:ext cx="11644394" cy="8302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根据国内轨道交通运营的实际情况，可将轨道交通运行管理分为</a:t>
            </a:r>
            <a:r>
              <a:rPr lang="zh-CN" altLang="en-US" sz="2400" b="1" u="sng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行车体系、运营服务体系、信息管理体系</a:t>
            </a:r>
            <a:r>
              <a:rPr lang="zh-CN" altLang="en-US" sz="2400" b="1" dirty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三大部分。</a:t>
            </a:r>
          </a:p>
        </p:txBody>
      </p:sp>
      <p:sp>
        <p:nvSpPr>
          <p:cNvPr id="19" name="矩形 18"/>
          <p:cNvSpPr/>
          <p:nvPr/>
        </p:nvSpPr>
        <p:spPr>
          <a:xfrm>
            <a:off x="1048508" y="314302"/>
            <a:ext cx="64748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1.2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城市轨道交通信号系统的组成及特点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49234" y="4029078"/>
            <a:ext cx="2237589" cy="4619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2. </a:t>
            </a:r>
            <a:r>
              <a:rPr lang="zh-CN" altLang="en-US" sz="2400" b="1" dirty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三大优势</a:t>
            </a:r>
          </a:p>
        </p:txBody>
      </p:sp>
      <p:grpSp>
        <p:nvGrpSpPr>
          <p:cNvPr id="23" name="组合 6"/>
          <p:cNvGrpSpPr>
            <a:grpSpLocks/>
          </p:cNvGrpSpPr>
          <p:nvPr/>
        </p:nvGrpSpPr>
        <p:grpSpPr bwMode="auto">
          <a:xfrm>
            <a:off x="9230555" y="5386400"/>
            <a:ext cx="2105025" cy="642942"/>
            <a:chOff x="3732608" y="3010570"/>
            <a:chExt cx="2105099" cy="1052249"/>
          </a:xfrm>
          <a:solidFill>
            <a:srgbClr val="72CD4F"/>
          </a:solidFill>
        </p:grpSpPr>
        <p:sp>
          <p:nvSpPr>
            <p:cNvPr id="24" name="圆角矩形 23"/>
            <p:cNvSpPr/>
            <p:nvPr/>
          </p:nvSpPr>
          <p:spPr>
            <a:xfrm>
              <a:off x="3732608" y="3010570"/>
              <a:ext cx="2105099" cy="1052249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4271743"/>
                <a:satOff val="12481"/>
                <a:lumOff val="-2353"/>
                <a:alphaOff val="0"/>
              </a:schemeClr>
            </a:fillRef>
            <a:effectRef idx="1">
              <a:schemeClr val="accent2">
                <a:hueOff val="-4271743"/>
                <a:satOff val="12481"/>
                <a:lumOff val="-235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圆角矩形 8"/>
            <p:cNvSpPr/>
            <p:nvPr/>
          </p:nvSpPr>
          <p:spPr>
            <a:xfrm>
              <a:off x="3762772" y="3040725"/>
              <a:ext cx="2044772" cy="99193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b="1" dirty="0">
                  <a:solidFill>
                    <a:schemeClr val="tx1"/>
                  </a:solidFill>
                  <a:latin typeface="+mj-ea"/>
                  <a:ea typeface="+mj-ea"/>
                </a:rPr>
                <a:t>系统集成高</a:t>
              </a:r>
            </a:p>
          </p:txBody>
        </p:sp>
      </p:grpSp>
      <p:grpSp>
        <p:nvGrpSpPr>
          <p:cNvPr id="30" name="组合 8"/>
          <p:cNvGrpSpPr>
            <a:grpSpLocks/>
          </p:cNvGrpSpPr>
          <p:nvPr/>
        </p:nvGrpSpPr>
        <p:grpSpPr bwMode="auto">
          <a:xfrm>
            <a:off x="9230555" y="3957640"/>
            <a:ext cx="2105025" cy="642942"/>
            <a:chOff x="258291" y="3010605"/>
            <a:chExt cx="2104695" cy="1052214"/>
          </a:xfrm>
          <a:solidFill>
            <a:srgbClr val="72CD4F"/>
          </a:solidFill>
        </p:grpSpPr>
        <p:sp>
          <p:nvSpPr>
            <p:cNvPr id="31" name="圆角矩形 30"/>
            <p:cNvSpPr/>
            <p:nvPr/>
          </p:nvSpPr>
          <p:spPr>
            <a:xfrm>
              <a:off x="258291" y="3010605"/>
              <a:ext cx="2104695" cy="1052214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8543487"/>
                <a:satOff val="24962"/>
                <a:lumOff val="-4706"/>
                <a:alphaOff val="0"/>
              </a:schemeClr>
            </a:fillRef>
            <a:effectRef idx="1">
              <a:schemeClr val="accent2">
                <a:hueOff val="-8543487"/>
                <a:satOff val="24962"/>
                <a:lumOff val="-470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圆角矩形 12"/>
            <p:cNvSpPr/>
            <p:nvPr/>
          </p:nvSpPr>
          <p:spPr>
            <a:xfrm>
              <a:off x="288449" y="3040759"/>
              <a:ext cx="2044379" cy="99190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b="1" dirty="0">
                  <a:solidFill>
                    <a:schemeClr val="tx1"/>
                  </a:solidFill>
                  <a:latin typeface="+mj-ea"/>
                  <a:ea typeface="+mj-ea"/>
                </a:rPr>
                <a:t>信息化水平高</a:t>
              </a:r>
            </a:p>
          </p:txBody>
        </p:sp>
      </p:grpSp>
      <p:grpSp>
        <p:nvGrpSpPr>
          <p:cNvPr id="36" name="组合 4"/>
          <p:cNvGrpSpPr>
            <a:grpSpLocks/>
          </p:cNvGrpSpPr>
          <p:nvPr/>
        </p:nvGrpSpPr>
        <p:grpSpPr bwMode="auto">
          <a:xfrm>
            <a:off x="9230555" y="2600317"/>
            <a:ext cx="2105025" cy="654418"/>
            <a:chOff x="1995124" y="1179"/>
            <a:chExt cx="2105090" cy="1052250"/>
          </a:xfrm>
          <a:solidFill>
            <a:srgbClr val="72CD4F"/>
          </a:solidFill>
        </p:grpSpPr>
        <p:sp>
          <p:nvSpPr>
            <p:cNvPr id="40" name="圆角矩形 20"/>
            <p:cNvSpPr/>
            <p:nvPr/>
          </p:nvSpPr>
          <p:spPr>
            <a:xfrm>
              <a:off x="1995124" y="1179"/>
              <a:ext cx="2105090" cy="1052250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圆角矩形 4"/>
            <p:cNvSpPr/>
            <p:nvPr/>
          </p:nvSpPr>
          <p:spPr>
            <a:xfrm>
              <a:off x="2025287" y="31334"/>
              <a:ext cx="2044763" cy="99193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b="1" dirty="0">
                  <a:solidFill>
                    <a:schemeClr val="tx1"/>
                  </a:solidFill>
                  <a:latin typeface="+mj-ea"/>
                  <a:ea typeface="+mj-ea"/>
                </a:rPr>
                <a:t>自动化程度高</a:t>
              </a:r>
            </a:p>
          </p:txBody>
        </p:sp>
      </p:grpSp>
      <p:sp>
        <p:nvSpPr>
          <p:cNvPr id="42" name="左大括号 41"/>
          <p:cNvSpPr/>
          <p:nvPr/>
        </p:nvSpPr>
        <p:spPr>
          <a:xfrm>
            <a:off x="8335184" y="2957508"/>
            <a:ext cx="714380" cy="2714644"/>
          </a:xfrm>
          <a:prstGeom prst="leftBrace">
            <a:avLst>
              <a:gd name="adj1" fmla="val 8333"/>
              <a:gd name="adj2" fmla="val 50461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42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24096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小 结 及 作 业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67"/>
          <p:cNvGrpSpPr/>
          <p:nvPr/>
        </p:nvGrpSpPr>
        <p:grpSpPr>
          <a:xfrm>
            <a:off x="905632" y="3049459"/>
            <a:ext cx="730914" cy="554400"/>
            <a:chOff x="4121950" y="4374105"/>
            <a:chExt cx="792000" cy="792000"/>
          </a:xfrm>
        </p:grpSpPr>
        <p:sp>
          <p:nvSpPr>
            <p:cNvPr id="8" name="椭圆 7"/>
            <p:cNvSpPr/>
            <p:nvPr/>
          </p:nvSpPr>
          <p:spPr>
            <a:xfrm>
              <a:off x="4121950" y="4374105"/>
              <a:ext cx="792000" cy="792000"/>
            </a:xfrm>
            <a:prstGeom prst="ellipse">
              <a:avLst/>
            </a:prstGeom>
            <a:gradFill flip="none" rotWithShape="1">
              <a:gsLst>
                <a:gs pos="14000">
                  <a:srgbClr val="89C921"/>
                </a:gs>
                <a:gs pos="70000">
                  <a:srgbClr val="0C7804"/>
                </a:gs>
                <a:gs pos="86000">
                  <a:srgbClr val="0C7804"/>
                </a:gs>
              </a:gsLst>
              <a:path path="circle">
                <a:fillToRect l="50000" t="50000" r="50000" b="50000"/>
              </a:path>
              <a:tileRect/>
            </a:gradFill>
            <a:ln w="12700"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9" name="Picture 4" descr="C:\Documents and Settings\Administrator\桌面\20100720220401202\open-source-icons\PNG\black\van.png"/>
            <p:cNvPicPr>
              <a:picLocks noChangeAspect="1" noChangeArrowheads="1"/>
            </p:cNvPicPr>
            <p:nvPr/>
          </p:nvPicPr>
          <p:blipFill>
            <a:blip r:embed="rId2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9628" y="4457697"/>
              <a:ext cx="607712" cy="607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组合 70"/>
          <p:cNvGrpSpPr/>
          <p:nvPr/>
        </p:nvGrpSpPr>
        <p:grpSpPr>
          <a:xfrm>
            <a:off x="905632" y="2049659"/>
            <a:ext cx="730914" cy="554400"/>
            <a:chOff x="5355175" y="2213865"/>
            <a:chExt cx="792000" cy="792000"/>
          </a:xfrm>
        </p:grpSpPr>
        <p:sp>
          <p:nvSpPr>
            <p:cNvPr id="11" name="椭圆 10"/>
            <p:cNvSpPr/>
            <p:nvPr/>
          </p:nvSpPr>
          <p:spPr>
            <a:xfrm>
              <a:off x="5355175" y="2213865"/>
              <a:ext cx="792000" cy="792000"/>
            </a:xfrm>
            <a:prstGeom prst="ellipse">
              <a:avLst/>
            </a:prstGeom>
            <a:gradFill flip="none" rotWithShape="1">
              <a:gsLst>
                <a:gs pos="67000">
                  <a:srgbClr val="005D8C"/>
                </a:gs>
                <a:gs pos="4000">
                  <a:srgbClr val="0095D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12" name="Picture 6" descr="C:\Documents and Settings\Administrator\桌面\20100720220401202\open-source-icons\PNG\black\home.png"/>
            <p:cNvPicPr>
              <a:picLocks noChangeAspect="1" noChangeArrowheads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4585" y="2231701"/>
              <a:ext cx="759844" cy="6301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组合 73"/>
          <p:cNvGrpSpPr/>
          <p:nvPr/>
        </p:nvGrpSpPr>
        <p:grpSpPr>
          <a:xfrm>
            <a:off x="906082" y="4046182"/>
            <a:ext cx="730914" cy="554400"/>
            <a:chOff x="2834895" y="2213865"/>
            <a:chExt cx="792000" cy="792000"/>
          </a:xfrm>
        </p:grpSpPr>
        <p:sp>
          <p:nvSpPr>
            <p:cNvPr id="14" name="椭圆 13"/>
            <p:cNvSpPr/>
            <p:nvPr/>
          </p:nvSpPr>
          <p:spPr>
            <a:xfrm>
              <a:off x="2834895" y="2213865"/>
              <a:ext cx="792000" cy="792000"/>
            </a:xfrm>
            <a:prstGeom prst="ellipse">
              <a:avLst/>
            </a:prstGeom>
            <a:gradFill flip="none" rotWithShape="1">
              <a:gsLst>
                <a:gs pos="64000">
                  <a:srgbClr val="C83C00"/>
                </a:gs>
                <a:gs pos="84000">
                  <a:srgbClr val="C83C00"/>
                </a:gs>
                <a:gs pos="7000">
                  <a:srgbClr val="FFC905"/>
                </a:gs>
              </a:gsLst>
              <a:path path="circle">
                <a:fillToRect l="50000" t="50000" r="50000" b="50000"/>
              </a:path>
              <a:tileRect/>
            </a:gradFill>
            <a:ln w="12700" cmpd="sng">
              <a:noFill/>
              <a:round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15" name="Picture 7" descr="C:\Documents and Settings\Administrator\桌面\20100720220401202\open-source-icons\PNG\black\multi-agents.png"/>
            <p:cNvPicPr>
              <a:picLocks noChangeAspect="1" noChangeArrowheads="1"/>
            </p:cNvPicPr>
            <p:nvPr/>
          </p:nvPicPr>
          <p:blipFill>
            <a:blip r:embed="rId4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6701" y="2272076"/>
              <a:ext cx="576762" cy="5767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TextBox 11"/>
          <p:cNvSpPr txBox="1">
            <a:spLocks noChangeArrowheads="1"/>
          </p:cNvSpPr>
          <p:nvPr/>
        </p:nvSpPr>
        <p:spPr bwMode="auto">
          <a:xfrm flipH="1">
            <a:off x="1702667" y="3965700"/>
            <a:ext cx="5695939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24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城市轨道交通信号系统功能层次及实现</a:t>
            </a:r>
            <a:endParaRPr lang="en-US" altLang="zh-CN" b="1" kern="0" dirty="0">
              <a:solidFill>
                <a:srgbClr val="01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1559791" y="4529144"/>
            <a:ext cx="5632835" cy="806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79"/>
          <p:cNvGrpSpPr/>
          <p:nvPr/>
        </p:nvGrpSpPr>
        <p:grpSpPr>
          <a:xfrm>
            <a:off x="1417486" y="2056402"/>
            <a:ext cx="4576276" cy="481951"/>
            <a:chOff x="1240930" y="4146703"/>
            <a:chExt cx="1624473" cy="344251"/>
          </a:xfrm>
        </p:grpSpPr>
        <p:sp>
          <p:nvSpPr>
            <p:cNvPr id="19" name="TextBox 11"/>
            <p:cNvSpPr txBox="1">
              <a:spLocks noChangeArrowheads="1"/>
            </p:cNvSpPr>
            <p:nvPr/>
          </p:nvSpPr>
          <p:spPr bwMode="auto">
            <a:xfrm flipH="1">
              <a:off x="1349948" y="4146703"/>
              <a:ext cx="1515455" cy="32976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2400" b="1" dirty="0" smtClean="0">
                  <a:solidFill>
                    <a:schemeClr val="accent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城市轨道交通系统系统组成</a:t>
              </a:r>
              <a:endParaRPr lang="en-US" altLang="zh-CN" b="1" kern="0" dirty="0" smtClean="0">
                <a:solidFill>
                  <a:srgbClr val="01AEE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1240930" y="4490954"/>
              <a:ext cx="1599496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82"/>
          <p:cNvGrpSpPr/>
          <p:nvPr/>
        </p:nvGrpSpPr>
        <p:grpSpPr>
          <a:xfrm>
            <a:off x="1549024" y="3028940"/>
            <a:ext cx="5019761" cy="472009"/>
            <a:chOff x="1240930" y="4153804"/>
            <a:chExt cx="1599496" cy="337150"/>
          </a:xfrm>
        </p:grpSpPr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1307726" y="4153804"/>
              <a:ext cx="1515455" cy="32976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2400" b="1" dirty="0" smtClean="0">
                  <a:solidFill>
                    <a:schemeClr val="accent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城市轨道交通信号系统特点</a:t>
              </a:r>
              <a:endParaRPr lang="en-US" altLang="zh-CN" b="1" kern="0" dirty="0">
                <a:solidFill>
                  <a:srgbClr val="01AEE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1240930" y="4490954"/>
              <a:ext cx="1599496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7" name="Picture 4" descr="d:\360浏览器\360\360se\360se6\User Data\temp\200912210104249.JPG"/>
          <p:cNvPicPr>
            <a:picLocks noChangeAspect="1" noChangeArrowheads="1"/>
          </p:cNvPicPr>
          <p:nvPr/>
        </p:nvPicPr>
        <p:blipFill>
          <a:blip r:embed="rId5"/>
          <a:srcRect l="9062" t="72980" r="19687" b="2426"/>
          <a:stretch>
            <a:fillRect/>
          </a:stretch>
        </p:blipFill>
        <p:spPr bwMode="auto">
          <a:xfrm flipH="1">
            <a:off x="191252" y="6272216"/>
            <a:ext cx="5214916" cy="928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竖卷形 39"/>
          <p:cNvSpPr/>
          <p:nvPr/>
        </p:nvSpPr>
        <p:spPr>
          <a:xfrm>
            <a:off x="7549366" y="1385872"/>
            <a:ext cx="3857652" cy="5214974"/>
          </a:xfrm>
          <a:prstGeom prst="verticalScroll">
            <a:avLst/>
          </a:prstGeom>
          <a:gradFill flip="none" rotWithShape="1">
            <a:gsLst>
              <a:gs pos="0">
                <a:srgbClr val="00AEEE">
                  <a:tint val="66000"/>
                  <a:satMod val="160000"/>
                </a:srgbClr>
              </a:gs>
              <a:gs pos="50000">
                <a:srgbClr val="00AEEE">
                  <a:tint val="44500"/>
                  <a:satMod val="160000"/>
                </a:srgbClr>
              </a:gs>
              <a:gs pos="100000">
                <a:srgbClr val="00AEEE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Rectangle 9"/>
          <p:cNvSpPr>
            <a:spLocks noChangeArrowheads="1"/>
          </p:cNvSpPr>
          <p:nvPr/>
        </p:nvSpPr>
        <p:spPr bwMode="gray">
          <a:xfrm>
            <a:off x="9121002" y="1385872"/>
            <a:ext cx="1499128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zh-CN" altLang="en-US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作       业</a:t>
            </a:r>
            <a:endParaRPr lang="en-US" altLang="zh-CN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049432" y="2743194"/>
            <a:ext cx="28575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b="1" dirty="0" smtClean="0"/>
              <a:t>1.</a:t>
            </a:r>
            <a:r>
              <a:rPr lang="zh-CN" altLang="en-US" sz="1800" b="1" dirty="0" smtClean="0"/>
              <a:t>在教材中找出</a:t>
            </a:r>
            <a:r>
              <a:rPr lang="en-US" altLang="zh-CN" sz="1800" b="1" dirty="0" smtClean="0"/>
              <a:t>24</a:t>
            </a:r>
            <a:r>
              <a:rPr lang="zh-CN" altLang="en-US" sz="1800" b="1" dirty="0" smtClean="0"/>
              <a:t>页思考与练习答案，并做标注。</a:t>
            </a:r>
            <a:endParaRPr lang="zh-CN" altLang="en-US" sz="1800" b="1" dirty="0"/>
          </a:p>
        </p:txBody>
      </p:sp>
      <p:sp>
        <p:nvSpPr>
          <p:cNvPr id="43" name="矩形 42"/>
          <p:cNvSpPr/>
          <p:nvPr/>
        </p:nvSpPr>
        <p:spPr>
          <a:xfrm>
            <a:off x="8049432" y="4386268"/>
            <a:ext cx="28575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b="1" dirty="0" smtClean="0"/>
              <a:t>2.</a:t>
            </a:r>
            <a:r>
              <a:rPr lang="zh-CN" altLang="en-US" sz="1800" b="1" dirty="0" smtClean="0"/>
              <a:t>以小组形式探讨认知正线、车辆段 信号设备。</a:t>
            </a:r>
            <a:endParaRPr lang="zh-CN" altLang="en-U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4886334"/>
            <a:ext cx="12241213" cy="231456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4398" tIns="62199" rIns="124398" bIns="62199" rtlCol="0" anchor="ctr"/>
          <a:lstStyle/>
          <a:p>
            <a:pPr algn="ctr"/>
            <a:endParaRPr lang="zh-CN" altLang="en-US"/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1119946" y="2100252"/>
            <a:ext cx="9826974" cy="96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4398" tIns="62199" rIns="124398" bIns="62199">
            <a:spAutoFit/>
          </a:bodyPr>
          <a:lstStyle/>
          <a:p>
            <a:pPr marL="466493" indent="-466493" algn="ctr">
              <a:lnSpc>
                <a:spcPts val="7346"/>
              </a:lnSpc>
              <a:spcBef>
                <a:spcPct val="0"/>
              </a:spcBef>
              <a:defRPr/>
            </a:pPr>
            <a:r>
              <a:rPr lang="zh-CN" altLang="en-US" sz="4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黑体" pitchFamily="49" charset="-122"/>
              </a:rPr>
              <a:t>第一章  城市轨道交通信号系统概述</a:t>
            </a:r>
            <a:endParaRPr lang="zh-CN" altLang="en-US" sz="4000" b="1" dirty="0">
              <a:solidFill>
                <a:srgbClr val="00B0F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黑体" pitchFamily="49" charset="-122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2477268" y="3171822"/>
            <a:ext cx="7786742" cy="1313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4398" tIns="62199" rIns="124398" bIns="62199"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3800" b="1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1.3   </a:t>
            </a:r>
            <a:r>
              <a:rPr lang="zh-CN" altLang="en-US" sz="3800" b="1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城市轨道交通信号安全技术</a:t>
            </a:r>
            <a:endParaRPr lang="zh-CN" altLang="en-US" sz="3800" dirty="0">
              <a:solidFill>
                <a:srgbClr val="00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46081" name="Picture 1" descr="C:\Users\Administrator\Desktop\地铁1号线照片\6405841874086792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690" y="5100648"/>
            <a:ext cx="3714776" cy="17977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6082" name="Picture 2" descr="C:\Users\Administrator\Desktop\地铁1号线照片\72860685735581683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780" y="5100648"/>
            <a:ext cx="3857652" cy="18145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6083" name="Picture 3" descr="C:\Users\Administrator\AppData\Roaming\Tencent\Users\603359521\QQ\WinTemp\RichOle\N7~6Z6}]4[LR(G]`L{7EQPA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63746" y="5100648"/>
            <a:ext cx="3714776" cy="18223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0418" name="Picture 2" descr="C:\Users\Administrator\Desktop\信号基础课程材料\微信图片_2018122014180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9814" y="314302"/>
            <a:ext cx="4643470" cy="10327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008651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 advClick="0">
        <p:fade/>
      </p:transition>
    </mc:Choice>
    <mc:Fallback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5756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1.1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城市轨道交通信号系统及其发展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7004" y="1171558"/>
            <a:ext cx="4207437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1.1.1 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城市轨道交通系统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Oval 2"/>
          <p:cNvSpPr>
            <a:spLocks noChangeArrowheads="1"/>
          </p:cNvSpPr>
          <p:nvPr/>
        </p:nvSpPr>
        <p:spPr bwMode="gray">
          <a:xfrm>
            <a:off x="5571167" y="2075675"/>
            <a:ext cx="4444846" cy="3964820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pitchFamily="2" charset="-122"/>
            </a:endParaRPr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gray">
          <a:xfrm>
            <a:off x="6840965" y="2655895"/>
            <a:ext cx="2811853" cy="2804364"/>
          </a:xfrm>
          <a:prstGeom prst="ellipse">
            <a:avLst/>
          </a:prstGeom>
          <a:solidFill>
            <a:srgbClr val="0070C0">
              <a:alpha val="43137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gray">
          <a:xfrm>
            <a:off x="7656468" y="3332810"/>
            <a:ext cx="1724515" cy="1740640"/>
          </a:xfrm>
          <a:prstGeom prst="ellipse">
            <a:avLst/>
          </a:prstGeom>
          <a:solidFill>
            <a:srgbClr val="0070C0">
              <a:alpha val="30980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7" name="组合 580"/>
          <p:cNvGrpSpPr>
            <a:grpSpLocks/>
          </p:cNvGrpSpPr>
          <p:nvPr/>
        </p:nvGrpSpPr>
        <p:grpSpPr bwMode="auto">
          <a:xfrm>
            <a:off x="9799717" y="3243260"/>
            <a:ext cx="1178673" cy="1450533"/>
            <a:chOff x="6932626" y="5072074"/>
            <a:chExt cx="1146175" cy="1361680"/>
          </a:xfrm>
        </p:grpSpPr>
        <p:sp>
          <p:nvSpPr>
            <p:cNvPr id="8" name="Oval 70"/>
            <p:cNvSpPr>
              <a:spLocks noChangeArrowheads="1"/>
            </p:cNvSpPr>
            <p:nvPr/>
          </p:nvSpPr>
          <p:spPr bwMode="gray">
            <a:xfrm>
              <a:off x="6932626" y="5072074"/>
              <a:ext cx="1146175" cy="1154113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9" name="Picture 72" descr="circuler_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6967551" y="5102237"/>
              <a:ext cx="1072543" cy="1079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Oval 73"/>
            <p:cNvSpPr>
              <a:spLocks noChangeArrowheads="1"/>
            </p:cNvSpPr>
            <p:nvPr/>
          </p:nvSpPr>
          <p:spPr bwMode="gray">
            <a:xfrm>
              <a:off x="6967551" y="5102237"/>
              <a:ext cx="1079500" cy="1081458"/>
            </a:xfrm>
            <a:prstGeom prst="ellipse">
              <a:avLst/>
            </a:prstGeom>
            <a:solidFill>
              <a:srgbClr val="D2CD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1" name="Picture 74" descr="light_shadow1"/>
            <p:cNvPicPr>
              <a:picLocks noChangeAspect="1" noChangeArrowheads="1"/>
            </p:cNvPicPr>
            <p:nvPr/>
          </p:nvPicPr>
          <p:blipFill>
            <a:blip r:embed="rId3"/>
            <a:srcRect t="14285"/>
            <a:stretch>
              <a:fillRect/>
            </a:stretch>
          </p:blipFill>
          <p:spPr bwMode="gray">
            <a:xfrm>
              <a:off x="6977987" y="5147250"/>
              <a:ext cx="790783" cy="675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2" name="Group 75"/>
            <p:cNvGrpSpPr>
              <a:grpSpLocks/>
            </p:cNvGrpSpPr>
            <p:nvPr/>
          </p:nvGrpSpPr>
          <p:grpSpPr bwMode="auto">
            <a:xfrm rot="-3733502" flipH="1" flipV="1">
              <a:off x="7287511" y="5844726"/>
              <a:ext cx="957198" cy="221466"/>
              <a:chOff x="2518" y="1060"/>
              <a:chExt cx="904" cy="236"/>
            </a:xfrm>
          </p:grpSpPr>
          <p:grpSp>
            <p:nvGrpSpPr>
              <p:cNvPr id="24" name="Group 76"/>
              <p:cNvGrpSpPr>
                <a:grpSpLocks/>
              </p:cNvGrpSpPr>
              <p:nvPr/>
            </p:nvGrpSpPr>
            <p:grpSpPr bwMode="auto">
              <a:xfrm>
                <a:off x="2518" y="1060"/>
                <a:ext cx="742" cy="186"/>
                <a:chOff x="1565" y="2568"/>
                <a:chExt cx="1118" cy="279"/>
              </a:xfrm>
            </p:grpSpPr>
            <p:sp>
              <p:nvSpPr>
                <p:cNvPr id="30" name="AutoShape 7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1" name="AutoShape 7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2" name="AutoShape 7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3" name="AutoShape 8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5" name="Group 81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26" name="AutoShape 8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7" name="AutoShape 8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8" name="AutoShape 8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9" name="AutoShape 8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3" name="Group 86"/>
            <p:cNvGrpSpPr>
              <a:grpSpLocks/>
            </p:cNvGrpSpPr>
            <p:nvPr/>
          </p:nvGrpSpPr>
          <p:grpSpPr bwMode="auto">
            <a:xfrm rot="-3733502" flipH="1" flipV="1">
              <a:off x="7403716" y="5859322"/>
              <a:ext cx="847280" cy="193673"/>
              <a:chOff x="2518" y="1060"/>
              <a:chExt cx="904" cy="236"/>
            </a:xfrm>
          </p:grpSpPr>
          <p:grpSp>
            <p:nvGrpSpPr>
              <p:cNvPr id="14" name="Group 87"/>
              <p:cNvGrpSpPr>
                <a:grpSpLocks/>
              </p:cNvGrpSpPr>
              <p:nvPr/>
            </p:nvGrpSpPr>
            <p:grpSpPr bwMode="auto">
              <a:xfrm>
                <a:off x="2518" y="1060"/>
                <a:ext cx="742" cy="186"/>
                <a:chOff x="1565" y="2568"/>
                <a:chExt cx="1118" cy="279"/>
              </a:xfrm>
            </p:grpSpPr>
            <p:sp>
              <p:nvSpPr>
                <p:cNvPr id="20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1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2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5" name="Group 92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16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7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8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9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34" name="组合 445"/>
          <p:cNvGrpSpPr>
            <a:grpSpLocks/>
          </p:cNvGrpSpPr>
          <p:nvPr/>
        </p:nvGrpSpPr>
        <p:grpSpPr bwMode="auto">
          <a:xfrm>
            <a:off x="8871023" y="1671624"/>
            <a:ext cx="1178673" cy="1450534"/>
            <a:chOff x="8316025" y="1067808"/>
            <a:chExt cx="1146175" cy="1361499"/>
          </a:xfrm>
        </p:grpSpPr>
        <p:sp>
          <p:nvSpPr>
            <p:cNvPr id="35" name="Oval 70"/>
            <p:cNvSpPr>
              <a:spLocks noChangeArrowheads="1"/>
            </p:cNvSpPr>
            <p:nvPr/>
          </p:nvSpPr>
          <p:spPr bwMode="gray">
            <a:xfrm>
              <a:off x="8316025" y="1067808"/>
              <a:ext cx="1146175" cy="1154113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36" name="Picture 72" descr="circuler_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8350950" y="1097971"/>
              <a:ext cx="1072543" cy="1079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" name="Oval 73"/>
            <p:cNvSpPr>
              <a:spLocks noChangeArrowheads="1"/>
            </p:cNvSpPr>
            <p:nvPr/>
          </p:nvSpPr>
          <p:spPr bwMode="gray">
            <a:xfrm>
              <a:off x="8350950" y="1097971"/>
              <a:ext cx="1079500" cy="1081458"/>
            </a:xfrm>
            <a:prstGeom prst="ellipse">
              <a:avLst/>
            </a:prstGeom>
            <a:solidFill>
              <a:srgbClr val="FFC0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38" name="Picture 74" descr="light_shadow1"/>
            <p:cNvPicPr>
              <a:picLocks noChangeAspect="1" noChangeArrowheads="1"/>
            </p:cNvPicPr>
            <p:nvPr/>
          </p:nvPicPr>
          <p:blipFill>
            <a:blip r:embed="rId3"/>
            <a:srcRect t="14285"/>
            <a:stretch>
              <a:fillRect/>
            </a:stretch>
          </p:blipFill>
          <p:spPr bwMode="gray">
            <a:xfrm>
              <a:off x="8361386" y="1142984"/>
              <a:ext cx="790783" cy="675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9" name="Group 75"/>
            <p:cNvGrpSpPr>
              <a:grpSpLocks/>
            </p:cNvGrpSpPr>
            <p:nvPr/>
          </p:nvGrpSpPr>
          <p:grpSpPr bwMode="auto">
            <a:xfrm rot="-3733502" flipH="1" flipV="1">
              <a:off x="8671192" y="1840928"/>
              <a:ext cx="956139" cy="221466"/>
              <a:chOff x="2519" y="1060"/>
              <a:chExt cx="903" cy="236"/>
            </a:xfrm>
          </p:grpSpPr>
          <p:grpSp>
            <p:nvGrpSpPr>
              <p:cNvPr id="51" name="Group 76"/>
              <p:cNvGrpSpPr>
                <a:grpSpLocks/>
              </p:cNvGrpSpPr>
              <p:nvPr/>
            </p:nvGrpSpPr>
            <p:grpSpPr bwMode="auto">
              <a:xfrm>
                <a:off x="2519" y="1060"/>
                <a:ext cx="742" cy="186"/>
                <a:chOff x="1565" y="2568"/>
                <a:chExt cx="1118" cy="279"/>
              </a:xfrm>
            </p:grpSpPr>
            <p:sp>
              <p:nvSpPr>
                <p:cNvPr id="57" name="AutoShape 7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8" name="AutoShape 7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9" name="AutoShape 7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0" name="AutoShape 8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52" name="Group 81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53" name="AutoShape 8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4" name="AutoShape 8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5" name="AutoShape 8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6" name="AutoShape 8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0" name="Group 86"/>
            <p:cNvGrpSpPr>
              <a:grpSpLocks/>
            </p:cNvGrpSpPr>
            <p:nvPr/>
          </p:nvGrpSpPr>
          <p:grpSpPr bwMode="auto">
            <a:xfrm rot="-3733502" flipH="1" flipV="1">
              <a:off x="8787363" y="1855475"/>
              <a:ext cx="846344" cy="193673"/>
              <a:chOff x="2519" y="1060"/>
              <a:chExt cx="903" cy="236"/>
            </a:xfrm>
          </p:grpSpPr>
          <p:grpSp>
            <p:nvGrpSpPr>
              <p:cNvPr id="41" name="Group 87"/>
              <p:cNvGrpSpPr>
                <a:grpSpLocks/>
              </p:cNvGrpSpPr>
              <p:nvPr/>
            </p:nvGrpSpPr>
            <p:grpSpPr bwMode="auto">
              <a:xfrm>
                <a:off x="2519" y="1060"/>
                <a:ext cx="742" cy="186"/>
                <a:chOff x="1565" y="2568"/>
                <a:chExt cx="1118" cy="279"/>
              </a:xfrm>
            </p:grpSpPr>
            <p:sp>
              <p:nvSpPr>
                <p:cNvPr id="47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8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9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0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42" name="Group 92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43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4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5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6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61" name="Line 4"/>
          <p:cNvSpPr>
            <a:spLocks noChangeShapeType="1"/>
          </p:cNvSpPr>
          <p:nvPr/>
        </p:nvSpPr>
        <p:spPr bwMode="gray">
          <a:xfrm>
            <a:off x="5870627" y="3743326"/>
            <a:ext cx="2240347" cy="266400"/>
          </a:xfrm>
          <a:prstGeom prst="line">
            <a:avLst/>
          </a:prstGeom>
          <a:noFill/>
          <a:ln w="19050">
            <a:solidFill>
              <a:srgbClr val="FFBD5B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" name="Line 5"/>
          <p:cNvSpPr>
            <a:spLocks noChangeShapeType="1"/>
          </p:cNvSpPr>
          <p:nvPr/>
        </p:nvSpPr>
        <p:spPr bwMode="gray">
          <a:xfrm>
            <a:off x="7299388" y="2314566"/>
            <a:ext cx="1083422" cy="1501757"/>
          </a:xfrm>
          <a:prstGeom prst="line">
            <a:avLst/>
          </a:prstGeom>
          <a:noFill/>
          <a:ln w="19050">
            <a:solidFill>
              <a:srgbClr val="FFBD5B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3" name="Line 6"/>
          <p:cNvSpPr>
            <a:spLocks noChangeShapeType="1"/>
          </p:cNvSpPr>
          <p:nvPr/>
        </p:nvSpPr>
        <p:spPr bwMode="gray">
          <a:xfrm flipH="1">
            <a:off x="7930477" y="4589940"/>
            <a:ext cx="635004" cy="1450533"/>
          </a:xfrm>
          <a:prstGeom prst="line">
            <a:avLst/>
          </a:prstGeom>
          <a:noFill/>
          <a:ln w="19050">
            <a:solidFill>
              <a:srgbClr val="FFBD5B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4" name="Line 7"/>
          <p:cNvSpPr>
            <a:spLocks noChangeShapeType="1"/>
          </p:cNvSpPr>
          <p:nvPr/>
        </p:nvSpPr>
        <p:spPr bwMode="gray">
          <a:xfrm>
            <a:off x="8926477" y="4686642"/>
            <a:ext cx="635004" cy="773618"/>
          </a:xfrm>
          <a:prstGeom prst="line">
            <a:avLst/>
          </a:prstGeom>
          <a:noFill/>
          <a:ln w="19050">
            <a:solidFill>
              <a:srgbClr val="FFBD5B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5" name="Line 8"/>
          <p:cNvSpPr>
            <a:spLocks noChangeShapeType="1"/>
          </p:cNvSpPr>
          <p:nvPr/>
        </p:nvSpPr>
        <p:spPr bwMode="gray">
          <a:xfrm flipV="1">
            <a:off x="8926477" y="2528880"/>
            <a:ext cx="373174" cy="1384144"/>
          </a:xfrm>
          <a:prstGeom prst="line">
            <a:avLst/>
          </a:prstGeom>
          <a:noFill/>
          <a:ln w="19050">
            <a:solidFill>
              <a:srgbClr val="FFBD5B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6" name="Line 5"/>
          <p:cNvSpPr>
            <a:spLocks noChangeShapeType="1"/>
          </p:cNvSpPr>
          <p:nvPr/>
        </p:nvSpPr>
        <p:spPr bwMode="gray">
          <a:xfrm flipV="1">
            <a:off x="6205961" y="4493237"/>
            <a:ext cx="1996350" cy="1063725"/>
          </a:xfrm>
          <a:prstGeom prst="line">
            <a:avLst/>
          </a:prstGeom>
          <a:noFill/>
          <a:ln w="19050">
            <a:solidFill>
              <a:srgbClr val="FFBD5B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7" name="组合 418"/>
          <p:cNvGrpSpPr>
            <a:grpSpLocks/>
          </p:cNvGrpSpPr>
          <p:nvPr/>
        </p:nvGrpSpPr>
        <p:grpSpPr bwMode="auto">
          <a:xfrm>
            <a:off x="4870495" y="3028946"/>
            <a:ext cx="1178673" cy="1450534"/>
            <a:chOff x="8316025" y="1067808"/>
            <a:chExt cx="1146175" cy="1361499"/>
          </a:xfrm>
        </p:grpSpPr>
        <p:sp>
          <p:nvSpPr>
            <p:cNvPr id="68" name="Oval 70"/>
            <p:cNvSpPr>
              <a:spLocks noChangeArrowheads="1"/>
            </p:cNvSpPr>
            <p:nvPr/>
          </p:nvSpPr>
          <p:spPr bwMode="gray">
            <a:xfrm>
              <a:off x="8316025" y="1067808"/>
              <a:ext cx="1146175" cy="1154113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69" name="Picture 72" descr="circuler_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8350950" y="1097971"/>
              <a:ext cx="1072543" cy="1079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0" name="Oval 73"/>
            <p:cNvSpPr>
              <a:spLocks noChangeArrowheads="1"/>
            </p:cNvSpPr>
            <p:nvPr/>
          </p:nvSpPr>
          <p:spPr bwMode="gray">
            <a:xfrm>
              <a:off x="8350950" y="1097971"/>
              <a:ext cx="1079500" cy="1081458"/>
            </a:xfrm>
            <a:prstGeom prst="ellipse">
              <a:avLst/>
            </a:prstGeom>
            <a:solidFill>
              <a:srgbClr val="FFC0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71" name="Picture 74" descr="light_shadow1"/>
            <p:cNvPicPr>
              <a:picLocks noChangeAspect="1" noChangeArrowheads="1"/>
            </p:cNvPicPr>
            <p:nvPr/>
          </p:nvPicPr>
          <p:blipFill>
            <a:blip r:embed="rId3"/>
            <a:srcRect t="14285"/>
            <a:stretch>
              <a:fillRect/>
            </a:stretch>
          </p:blipFill>
          <p:spPr bwMode="gray">
            <a:xfrm>
              <a:off x="8361386" y="1142984"/>
              <a:ext cx="790783" cy="675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2" name="Group 75"/>
            <p:cNvGrpSpPr>
              <a:grpSpLocks/>
            </p:cNvGrpSpPr>
            <p:nvPr/>
          </p:nvGrpSpPr>
          <p:grpSpPr bwMode="auto">
            <a:xfrm rot="-3733502" flipH="1" flipV="1">
              <a:off x="8671755" y="1841867"/>
              <a:ext cx="954022" cy="221466"/>
              <a:chOff x="2521" y="1060"/>
              <a:chExt cx="901" cy="236"/>
            </a:xfrm>
          </p:grpSpPr>
          <p:grpSp>
            <p:nvGrpSpPr>
              <p:cNvPr id="84" name="Group 76"/>
              <p:cNvGrpSpPr>
                <a:grpSpLocks/>
              </p:cNvGrpSpPr>
              <p:nvPr/>
            </p:nvGrpSpPr>
            <p:grpSpPr bwMode="auto">
              <a:xfrm>
                <a:off x="2521" y="1060"/>
                <a:ext cx="742" cy="186"/>
                <a:chOff x="1565" y="2568"/>
                <a:chExt cx="1118" cy="279"/>
              </a:xfrm>
            </p:grpSpPr>
            <p:sp>
              <p:nvSpPr>
                <p:cNvPr id="90" name="AutoShape 7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1" name="AutoShape 7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2" name="AutoShape 7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3" name="AutoShape 8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85" name="Group 81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86" name="AutoShape 8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7" name="AutoShape 8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8" name="AutoShape 8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9" name="AutoShape 8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73" name="Group 86"/>
            <p:cNvGrpSpPr>
              <a:grpSpLocks/>
            </p:cNvGrpSpPr>
            <p:nvPr/>
          </p:nvGrpSpPr>
          <p:grpSpPr bwMode="auto">
            <a:xfrm rot="-3733502" flipH="1" flipV="1">
              <a:off x="8787861" y="1856308"/>
              <a:ext cx="844471" cy="193673"/>
              <a:chOff x="2521" y="1060"/>
              <a:chExt cx="901" cy="236"/>
            </a:xfrm>
          </p:grpSpPr>
          <p:grpSp>
            <p:nvGrpSpPr>
              <p:cNvPr id="74" name="Group 87"/>
              <p:cNvGrpSpPr>
                <a:grpSpLocks/>
              </p:cNvGrpSpPr>
              <p:nvPr/>
            </p:nvGrpSpPr>
            <p:grpSpPr bwMode="auto">
              <a:xfrm>
                <a:off x="2521" y="1060"/>
                <a:ext cx="742" cy="186"/>
                <a:chOff x="1565" y="2568"/>
                <a:chExt cx="1118" cy="279"/>
              </a:xfrm>
            </p:grpSpPr>
            <p:sp>
              <p:nvSpPr>
                <p:cNvPr id="80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1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2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3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75" name="Group 92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76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7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8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9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94" name="组合 445"/>
          <p:cNvGrpSpPr>
            <a:grpSpLocks/>
          </p:cNvGrpSpPr>
          <p:nvPr/>
        </p:nvGrpSpPr>
        <p:grpSpPr bwMode="auto">
          <a:xfrm>
            <a:off x="9109150" y="5079898"/>
            <a:ext cx="1178673" cy="1450533"/>
            <a:chOff x="8316025" y="1067808"/>
            <a:chExt cx="1146175" cy="1361499"/>
          </a:xfrm>
        </p:grpSpPr>
        <p:sp>
          <p:nvSpPr>
            <p:cNvPr id="95" name="Oval 70"/>
            <p:cNvSpPr>
              <a:spLocks noChangeArrowheads="1"/>
            </p:cNvSpPr>
            <p:nvPr/>
          </p:nvSpPr>
          <p:spPr bwMode="gray">
            <a:xfrm>
              <a:off x="8316025" y="1067808"/>
              <a:ext cx="1146175" cy="1154113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96" name="Picture 72" descr="circuler_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8350950" y="1097971"/>
              <a:ext cx="1072543" cy="1079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7" name="Oval 73"/>
            <p:cNvSpPr>
              <a:spLocks noChangeArrowheads="1"/>
            </p:cNvSpPr>
            <p:nvPr/>
          </p:nvSpPr>
          <p:spPr bwMode="gray">
            <a:xfrm>
              <a:off x="8350950" y="1097971"/>
              <a:ext cx="1079500" cy="1081458"/>
            </a:xfrm>
            <a:prstGeom prst="ellipse">
              <a:avLst/>
            </a:prstGeom>
            <a:solidFill>
              <a:srgbClr val="FFC0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98" name="Picture 74" descr="light_shadow1"/>
            <p:cNvPicPr>
              <a:picLocks noChangeAspect="1" noChangeArrowheads="1"/>
            </p:cNvPicPr>
            <p:nvPr/>
          </p:nvPicPr>
          <p:blipFill>
            <a:blip r:embed="rId3"/>
            <a:srcRect t="14285"/>
            <a:stretch>
              <a:fillRect/>
            </a:stretch>
          </p:blipFill>
          <p:spPr bwMode="gray">
            <a:xfrm>
              <a:off x="8361386" y="1142984"/>
              <a:ext cx="790783" cy="675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99" name="Group 75"/>
            <p:cNvGrpSpPr>
              <a:grpSpLocks/>
            </p:cNvGrpSpPr>
            <p:nvPr/>
          </p:nvGrpSpPr>
          <p:grpSpPr bwMode="auto">
            <a:xfrm rot="-3733502" flipH="1" flipV="1">
              <a:off x="8671473" y="1841399"/>
              <a:ext cx="955081" cy="221466"/>
              <a:chOff x="2520" y="1060"/>
              <a:chExt cx="902" cy="236"/>
            </a:xfrm>
          </p:grpSpPr>
          <p:grpSp>
            <p:nvGrpSpPr>
              <p:cNvPr id="111" name="Group 76"/>
              <p:cNvGrpSpPr>
                <a:grpSpLocks/>
              </p:cNvGrpSpPr>
              <p:nvPr/>
            </p:nvGrpSpPr>
            <p:grpSpPr bwMode="auto">
              <a:xfrm>
                <a:off x="2520" y="1060"/>
                <a:ext cx="742" cy="186"/>
                <a:chOff x="1565" y="2568"/>
                <a:chExt cx="1118" cy="279"/>
              </a:xfrm>
            </p:grpSpPr>
            <p:sp>
              <p:nvSpPr>
                <p:cNvPr id="117" name="AutoShape 7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8" name="AutoShape 7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9" name="AutoShape 7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0" name="AutoShape 8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12" name="Group 81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113" name="AutoShape 8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4" name="AutoShape 8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5" name="AutoShape 8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6" name="AutoShape 8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00" name="Group 86"/>
            <p:cNvGrpSpPr>
              <a:grpSpLocks/>
            </p:cNvGrpSpPr>
            <p:nvPr/>
          </p:nvGrpSpPr>
          <p:grpSpPr bwMode="auto">
            <a:xfrm rot="-3733502" flipH="1" flipV="1">
              <a:off x="8787611" y="1855893"/>
              <a:ext cx="845408" cy="193673"/>
              <a:chOff x="2520" y="1060"/>
              <a:chExt cx="902" cy="236"/>
            </a:xfrm>
          </p:grpSpPr>
          <p:grpSp>
            <p:nvGrpSpPr>
              <p:cNvPr id="101" name="Group 87"/>
              <p:cNvGrpSpPr>
                <a:grpSpLocks/>
              </p:cNvGrpSpPr>
              <p:nvPr/>
            </p:nvGrpSpPr>
            <p:grpSpPr bwMode="auto">
              <a:xfrm>
                <a:off x="2520" y="1060"/>
                <a:ext cx="742" cy="186"/>
                <a:chOff x="1565" y="2568"/>
                <a:chExt cx="1118" cy="279"/>
              </a:xfrm>
            </p:grpSpPr>
            <p:sp>
              <p:nvSpPr>
                <p:cNvPr id="107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8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9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0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02" name="Group 92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103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5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6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21" name="组合 472"/>
          <p:cNvGrpSpPr>
            <a:grpSpLocks/>
          </p:cNvGrpSpPr>
          <p:nvPr/>
        </p:nvGrpSpPr>
        <p:grpSpPr bwMode="auto">
          <a:xfrm>
            <a:off x="7112800" y="5750366"/>
            <a:ext cx="1178673" cy="1450790"/>
            <a:chOff x="957911" y="2353692"/>
            <a:chExt cx="1146175" cy="1361741"/>
          </a:xfrm>
        </p:grpSpPr>
        <p:sp>
          <p:nvSpPr>
            <p:cNvPr id="122" name="Oval 70"/>
            <p:cNvSpPr>
              <a:spLocks noChangeArrowheads="1"/>
            </p:cNvSpPr>
            <p:nvPr/>
          </p:nvSpPr>
          <p:spPr bwMode="gray">
            <a:xfrm>
              <a:off x="957911" y="2353692"/>
              <a:ext cx="1146175" cy="1154113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23" name="Picture 72" descr="circuler_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992836" y="2383855"/>
              <a:ext cx="1072543" cy="1079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4" name="Oval 73"/>
            <p:cNvSpPr>
              <a:spLocks noChangeArrowheads="1"/>
            </p:cNvSpPr>
            <p:nvPr/>
          </p:nvSpPr>
          <p:spPr bwMode="gray">
            <a:xfrm>
              <a:off x="992836" y="2383855"/>
              <a:ext cx="1079500" cy="1081458"/>
            </a:xfrm>
            <a:prstGeom prst="ellipse">
              <a:avLst/>
            </a:prstGeom>
            <a:solidFill>
              <a:srgbClr val="DEA9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25" name="Picture 74" descr="light_shadow1"/>
            <p:cNvPicPr>
              <a:picLocks noChangeAspect="1" noChangeArrowheads="1"/>
            </p:cNvPicPr>
            <p:nvPr/>
          </p:nvPicPr>
          <p:blipFill>
            <a:blip r:embed="rId3"/>
            <a:srcRect t="14285"/>
            <a:stretch>
              <a:fillRect/>
            </a:stretch>
          </p:blipFill>
          <p:spPr bwMode="gray">
            <a:xfrm>
              <a:off x="1003272" y="2428868"/>
              <a:ext cx="790783" cy="675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26" name="Group 75"/>
            <p:cNvGrpSpPr>
              <a:grpSpLocks/>
            </p:cNvGrpSpPr>
            <p:nvPr/>
          </p:nvGrpSpPr>
          <p:grpSpPr bwMode="auto">
            <a:xfrm rot="-3733502" flipH="1" flipV="1">
              <a:off x="1313924" y="3128219"/>
              <a:ext cx="952963" cy="221466"/>
              <a:chOff x="2522" y="1060"/>
              <a:chExt cx="900" cy="236"/>
            </a:xfrm>
          </p:grpSpPr>
          <p:grpSp>
            <p:nvGrpSpPr>
              <p:cNvPr id="138" name="Group 76"/>
              <p:cNvGrpSpPr>
                <a:grpSpLocks/>
              </p:cNvGrpSpPr>
              <p:nvPr/>
            </p:nvGrpSpPr>
            <p:grpSpPr bwMode="auto">
              <a:xfrm>
                <a:off x="2522" y="1060"/>
                <a:ext cx="742" cy="186"/>
                <a:chOff x="1565" y="2568"/>
                <a:chExt cx="1118" cy="279"/>
              </a:xfrm>
            </p:grpSpPr>
            <p:sp>
              <p:nvSpPr>
                <p:cNvPr id="144" name="AutoShape 7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45" name="AutoShape 7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46" name="AutoShape 7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47" name="AutoShape 8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39" name="Group 81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140" name="AutoShape 8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41" name="AutoShape 8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42" name="AutoShape 8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43" name="AutoShape 8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27" name="Group 86"/>
            <p:cNvGrpSpPr>
              <a:grpSpLocks/>
            </p:cNvGrpSpPr>
            <p:nvPr/>
          </p:nvGrpSpPr>
          <p:grpSpPr bwMode="auto">
            <a:xfrm rot="-3733502" flipH="1" flipV="1">
              <a:off x="1430002" y="3142604"/>
              <a:ext cx="843533" cy="193673"/>
              <a:chOff x="2522" y="1060"/>
              <a:chExt cx="900" cy="236"/>
            </a:xfrm>
          </p:grpSpPr>
          <p:grpSp>
            <p:nvGrpSpPr>
              <p:cNvPr id="128" name="Group 87"/>
              <p:cNvGrpSpPr>
                <a:grpSpLocks/>
              </p:cNvGrpSpPr>
              <p:nvPr/>
            </p:nvGrpSpPr>
            <p:grpSpPr bwMode="auto">
              <a:xfrm>
                <a:off x="2522" y="1060"/>
                <a:ext cx="742" cy="186"/>
                <a:chOff x="1565" y="2568"/>
                <a:chExt cx="1118" cy="279"/>
              </a:xfrm>
            </p:grpSpPr>
            <p:sp>
              <p:nvSpPr>
                <p:cNvPr id="134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35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36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37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29" name="Group 92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130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31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32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33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48" name="组合 613"/>
          <p:cNvGrpSpPr>
            <a:grpSpLocks/>
          </p:cNvGrpSpPr>
          <p:nvPr/>
        </p:nvGrpSpPr>
        <p:grpSpPr bwMode="auto">
          <a:xfrm>
            <a:off x="6513569" y="1385872"/>
            <a:ext cx="1178673" cy="1450534"/>
            <a:chOff x="2146280" y="1719245"/>
            <a:chExt cx="1146175" cy="1361680"/>
          </a:xfrm>
        </p:grpSpPr>
        <p:sp>
          <p:nvSpPr>
            <p:cNvPr id="149" name="Oval 70"/>
            <p:cNvSpPr>
              <a:spLocks noChangeArrowheads="1"/>
            </p:cNvSpPr>
            <p:nvPr/>
          </p:nvSpPr>
          <p:spPr bwMode="gray">
            <a:xfrm>
              <a:off x="2146280" y="1719245"/>
              <a:ext cx="1146175" cy="1154113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50" name="Picture 72" descr="circuler_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2181205" y="1749408"/>
              <a:ext cx="1072543" cy="1079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1" name="Oval 73"/>
            <p:cNvSpPr>
              <a:spLocks noChangeArrowheads="1"/>
            </p:cNvSpPr>
            <p:nvPr/>
          </p:nvSpPr>
          <p:spPr bwMode="gray">
            <a:xfrm>
              <a:off x="2181205" y="1749408"/>
              <a:ext cx="1079500" cy="1081458"/>
            </a:xfrm>
            <a:prstGeom prst="ellipse">
              <a:avLst/>
            </a:prstGeom>
            <a:solidFill>
              <a:srgbClr val="DEA9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52" name="Picture 74" descr="light_shadow1"/>
            <p:cNvPicPr>
              <a:picLocks noChangeAspect="1" noChangeArrowheads="1"/>
            </p:cNvPicPr>
            <p:nvPr/>
          </p:nvPicPr>
          <p:blipFill>
            <a:blip r:embed="rId3"/>
            <a:srcRect t="14285"/>
            <a:stretch>
              <a:fillRect/>
            </a:stretch>
          </p:blipFill>
          <p:spPr bwMode="gray">
            <a:xfrm>
              <a:off x="2191641" y="1794421"/>
              <a:ext cx="790783" cy="675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53" name="Group 75"/>
            <p:cNvGrpSpPr>
              <a:grpSpLocks/>
            </p:cNvGrpSpPr>
            <p:nvPr/>
          </p:nvGrpSpPr>
          <p:grpSpPr bwMode="auto">
            <a:xfrm rot="-3733502" flipH="1" flipV="1">
              <a:off x="2502010" y="2493304"/>
              <a:ext cx="954022" cy="221466"/>
              <a:chOff x="2521" y="1060"/>
              <a:chExt cx="901" cy="236"/>
            </a:xfrm>
          </p:grpSpPr>
          <p:grpSp>
            <p:nvGrpSpPr>
              <p:cNvPr id="165" name="Group 76"/>
              <p:cNvGrpSpPr>
                <a:grpSpLocks/>
              </p:cNvGrpSpPr>
              <p:nvPr/>
            </p:nvGrpSpPr>
            <p:grpSpPr bwMode="auto">
              <a:xfrm>
                <a:off x="2521" y="1060"/>
                <a:ext cx="742" cy="186"/>
                <a:chOff x="1565" y="2568"/>
                <a:chExt cx="1118" cy="279"/>
              </a:xfrm>
            </p:grpSpPr>
            <p:sp>
              <p:nvSpPr>
                <p:cNvPr id="171" name="AutoShape 7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72" name="AutoShape 7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73" name="AutoShape 7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74" name="AutoShape 8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66" name="Group 81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167" name="AutoShape 8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68" name="AutoShape 8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69" name="AutoShape 8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70" name="AutoShape 8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54" name="Group 86"/>
            <p:cNvGrpSpPr>
              <a:grpSpLocks/>
            </p:cNvGrpSpPr>
            <p:nvPr/>
          </p:nvGrpSpPr>
          <p:grpSpPr bwMode="auto">
            <a:xfrm rot="-3733502" flipH="1" flipV="1">
              <a:off x="2618121" y="2507742"/>
              <a:ext cx="844470" cy="193673"/>
              <a:chOff x="2521" y="1060"/>
              <a:chExt cx="901" cy="236"/>
            </a:xfrm>
          </p:grpSpPr>
          <p:grpSp>
            <p:nvGrpSpPr>
              <p:cNvPr id="155" name="Group 87"/>
              <p:cNvGrpSpPr>
                <a:grpSpLocks/>
              </p:cNvGrpSpPr>
              <p:nvPr/>
            </p:nvGrpSpPr>
            <p:grpSpPr bwMode="auto">
              <a:xfrm>
                <a:off x="2521" y="1060"/>
                <a:ext cx="742" cy="186"/>
                <a:chOff x="1565" y="2568"/>
                <a:chExt cx="1118" cy="279"/>
              </a:xfrm>
            </p:grpSpPr>
            <p:sp>
              <p:nvSpPr>
                <p:cNvPr id="161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62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63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64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56" name="Group 92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157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58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59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60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75" name="组合 526"/>
          <p:cNvGrpSpPr>
            <a:grpSpLocks/>
          </p:cNvGrpSpPr>
          <p:nvPr/>
        </p:nvGrpSpPr>
        <p:grpSpPr bwMode="auto">
          <a:xfrm>
            <a:off x="5299123" y="5073451"/>
            <a:ext cx="1178673" cy="1450534"/>
            <a:chOff x="6932626" y="5072074"/>
            <a:chExt cx="1146175" cy="1361680"/>
          </a:xfrm>
        </p:grpSpPr>
        <p:sp>
          <p:nvSpPr>
            <p:cNvPr id="176" name="Oval 70"/>
            <p:cNvSpPr>
              <a:spLocks noChangeArrowheads="1"/>
            </p:cNvSpPr>
            <p:nvPr/>
          </p:nvSpPr>
          <p:spPr bwMode="gray">
            <a:xfrm>
              <a:off x="6932626" y="5072074"/>
              <a:ext cx="1146175" cy="1154113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77" name="Picture 72" descr="circuler_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6967551" y="5102237"/>
              <a:ext cx="1072543" cy="1079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8" name="Oval 73"/>
            <p:cNvSpPr>
              <a:spLocks noChangeArrowheads="1"/>
            </p:cNvSpPr>
            <p:nvPr/>
          </p:nvSpPr>
          <p:spPr bwMode="gray">
            <a:xfrm>
              <a:off x="6967551" y="5102237"/>
              <a:ext cx="1079500" cy="1081458"/>
            </a:xfrm>
            <a:prstGeom prst="ellipse">
              <a:avLst/>
            </a:prstGeom>
            <a:solidFill>
              <a:srgbClr val="D2CD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79" name="Picture 74" descr="light_shadow1"/>
            <p:cNvPicPr>
              <a:picLocks noChangeAspect="1" noChangeArrowheads="1"/>
            </p:cNvPicPr>
            <p:nvPr/>
          </p:nvPicPr>
          <p:blipFill>
            <a:blip r:embed="rId3"/>
            <a:srcRect t="14285"/>
            <a:stretch>
              <a:fillRect/>
            </a:stretch>
          </p:blipFill>
          <p:spPr bwMode="gray">
            <a:xfrm>
              <a:off x="6977987" y="5147250"/>
              <a:ext cx="790783" cy="675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80" name="Group 75"/>
            <p:cNvGrpSpPr>
              <a:grpSpLocks/>
            </p:cNvGrpSpPr>
            <p:nvPr/>
          </p:nvGrpSpPr>
          <p:grpSpPr bwMode="auto">
            <a:xfrm rot="-3733502" flipH="1" flipV="1">
              <a:off x="7287793" y="5845194"/>
              <a:ext cx="956139" cy="221466"/>
              <a:chOff x="2519" y="1060"/>
              <a:chExt cx="903" cy="236"/>
            </a:xfrm>
          </p:grpSpPr>
          <p:grpSp>
            <p:nvGrpSpPr>
              <p:cNvPr id="192" name="Group 76"/>
              <p:cNvGrpSpPr>
                <a:grpSpLocks/>
              </p:cNvGrpSpPr>
              <p:nvPr/>
            </p:nvGrpSpPr>
            <p:grpSpPr bwMode="auto">
              <a:xfrm>
                <a:off x="2519" y="1060"/>
                <a:ext cx="742" cy="186"/>
                <a:chOff x="1565" y="2568"/>
                <a:chExt cx="1118" cy="279"/>
              </a:xfrm>
            </p:grpSpPr>
            <p:sp>
              <p:nvSpPr>
                <p:cNvPr id="198" name="AutoShape 7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99" name="AutoShape 7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00" name="AutoShape 7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01" name="AutoShape 8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93" name="Group 81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194" name="AutoShape 8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95" name="AutoShape 8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96" name="AutoShape 8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97" name="AutoShape 8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81" name="Group 86"/>
            <p:cNvGrpSpPr>
              <a:grpSpLocks/>
            </p:cNvGrpSpPr>
            <p:nvPr/>
          </p:nvGrpSpPr>
          <p:grpSpPr bwMode="auto">
            <a:xfrm rot="-3733502" flipH="1" flipV="1">
              <a:off x="7403964" y="5859741"/>
              <a:ext cx="846344" cy="193673"/>
              <a:chOff x="2519" y="1060"/>
              <a:chExt cx="903" cy="236"/>
            </a:xfrm>
          </p:grpSpPr>
          <p:grpSp>
            <p:nvGrpSpPr>
              <p:cNvPr id="182" name="Group 87"/>
              <p:cNvGrpSpPr>
                <a:grpSpLocks/>
              </p:cNvGrpSpPr>
              <p:nvPr/>
            </p:nvGrpSpPr>
            <p:grpSpPr bwMode="auto">
              <a:xfrm>
                <a:off x="2519" y="1060"/>
                <a:ext cx="742" cy="186"/>
                <a:chOff x="1565" y="2568"/>
                <a:chExt cx="1118" cy="279"/>
              </a:xfrm>
            </p:grpSpPr>
            <p:sp>
              <p:nvSpPr>
                <p:cNvPr id="188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89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90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91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83" name="Group 92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184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85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86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87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209" name="Line 7"/>
          <p:cNvSpPr>
            <a:spLocks noChangeShapeType="1"/>
          </p:cNvSpPr>
          <p:nvPr/>
        </p:nvSpPr>
        <p:spPr bwMode="gray">
          <a:xfrm flipV="1">
            <a:off x="9109150" y="3957640"/>
            <a:ext cx="762005" cy="245491"/>
          </a:xfrm>
          <a:prstGeom prst="line">
            <a:avLst/>
          </a:prstGeom>
          <a:noFill/>
          <a:ln w="19050">
            <a:solidFill>
              <a:srgbClr val="FFBD5B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10" name="组合 233"/>
          <p:cNvGrpSpPr>
            <a:grpSpLocks/>
          </p:cNvGrpSpPr>
          <p:nvPr/>
        </p:nvGrpSpPr>
        <p:grpSpPr bwMode="auto">
          <a:xfrm>
            <a:off x="7930477" y="3526215"/>
            <a:ext cx="1270009" cy="1643939"/>
            <a:chOff x="957911" y="2353692"/>
            <a:chExt cx="1146175" cy="1361618"/>
          </a:xfrm>
        </p:grpSpPr>
        <p:sp>
          <p:nvSpPr>
            <p:cNvPr id="211" name="Oval 70"/>
            <p:cNvSpPr>
              <a:spLocks noChangeArrowheads="1"/>
            </p:cNvSpPr>
            <p:nvPr/>
          </p:nvSpPr>
          <p:spPr bwMode="gray">
            <a:xfrm>
              <a:off x="957911" y="2353692"/>
              <a:ext cx="1146175" cy="1154113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12" name="Picture 72" descr="circuler_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gray">
            <a:xfrm>
              <a:off x="992836" y="2383855"/>
              <a:ext cx="1072543" cy="1079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3" name="Oval 73"/>
            <p:cNvSpPr>
              <a:spLocks noChangeArrowheads="1"/>
            </p:cNvSpPr>
            <p:nvPr/>
          </p:nvSpPr>
          <p:spPr bwMode="gray">
            <a:xfrm>
              <a:off x="992836" y="2383855"/>
              <a:ext cx="1079500" cy="1081458"/>
            </a:xfrm>
            <a:prstGeom prst="ellipse">
              <a:avLst/>
            </a:prstGeom>
            <a:solidFill>
              <a:srgbClr val="0070C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14" name="Group 75"/>
            <p:cNvGrpSpPr>
              <a:grpSpLocks/>
            </p:cNvGrpSpPr>
            <p:nvPr/>
          </p:nvGrpSpPr>
          <p:grpSpPr bwMode="auto">
            <a:xfrm rot="-3733502" flipH="1" flipV="1">
              <a:off x="1313924" y="3128219"/>
              <a:ext cx="952963" cy="221466"/>
              <a:chOff x="2522" y="1060"/>
              <a:chExt cx="900" cy="236"/>
            </a:xfrm>
          </p:grpSpPr>
          <p:grpSp>
            <p:nvGrpSpPr>
              <p:cNvPr id="226" name="Group 76"/>
              <p:cNvGrpSpPr>
                <a:grpSpLocks/>
              </p:cNvGrpSpPr>
              <p:nvPr/>
            </p:nvGrpSpPr>
            <p:grpSpPr bwMode="auto">
              <a:xfrm>
                <a:off x="2522" y="1060"/>
                <a:ext cx="742" cy="186"/>
                <a:chOff x="1565" y="2568"/>
                <a:chExt cx="1118" cy="279"/>
              </a:xfrm>
            </p:grpSpPr>
            <p:sp>
              <p:nvSpPr>
                <p:cNvPr id="232" name="AutoShape 7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3" name="AutoShape 7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4" name="AutoShape 7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5" name="AutoShape 8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27" name="Group 81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228" name="AutoShape 8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29" name="AutoShape 8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0" name="AutoShape 8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1" name="AutoShape 8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15" name="Group 86"/>
            <p:cNvGrpSpPr>
              <a:grpSpLocks/>
            </p:cNvGrpSpPr>
            <p:nvPr/>
          </p:nvGrpSpPr>
          <p:grpSpPr bwMode="auto">
            <a:xfrm rot="-3733502" flipH="1" flipV="1">
              <a:off x="1430002" y="3142604"/>
              <a:ext cx="843533" cy="193673"/>
              <a:chOff x="2522" y="1060"/>
              <a:chExt cx="900" cy="236"/>
            </a:xfrm>
          </p:grpSpPr>
          <p:grpSp>
            <p:nvGrpSpPr>
              <p:cNvPr id="216" name="Group 87"/>
              <p:cNvGrpSpPr>
                <a:grpSpLocks/>
              </p:cNvGrpSpPr>
              <p:nvPr/>
            </p:nvGrpSpPr>
            <p:grpSpPr bwMode="auto">
              <a:xfrm>
                <a:off x="2522" y="1060"/>
                <a:ext cx="742" cy="186"/>
                <a:chOff x="1565" y="2568"/>
                <a:chExt cx="1118" cy="279"/>
              </a:xfrm>
            </p:grpSpPr>
            <p:sp>
              <p:nvSpPr>
                <p:cNvPr id="222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23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24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25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17" name="Group 92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218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19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20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21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236" name="Group 59"/>
          <p:cNvGrpSpPr>
            <a:grpSpLocks/>
          </p:cNvGrpSpPr>
          <p:nvPr/>
        </p:nvGrpSpPr>
        <p:grpSpPr bwMode="auto">
          <a:xfrm>
            <a:off x="7930477" y="3526215"/>
            <a:ext cx="1317852" cy="1390364"/>
            <a:chOff x="1969" y="1904"/>
            <a:chExt cx="709" cy="708"/>
          </a:xfrm>
        </p:grpSpPr>
        <p:sp>
          <p:nvSpPr>
            <p:cNvPr id="237" name="Oval 61"/>
            <p:cNvSpPr>
              <a:spLocks noChangeArrowheads="1"/>
            </p:cNvSpPr>
            <p:nvPr/>
          </p:nvSpPr>
          <p:spPr bwMode="auto">
            <a:xfrm>
              <a:off x="1969" y="1904"/>
              <a:ext cx="709" cy="708"/>
            </a:xfrm>
            <a:prstGeom prst="ellipse">
              <a:avLst/>
            </a:prstGeom>
            <a:gradFill rotWithShape="1">
              <a:gsLst>
                <a:gs pos="0">
                  <a:srgbClr val="6BA1C5"/>
                </a:gs>
                <a:gs pos="100000">
                  <a:srgbClr val="314A5A"/>
                </a:gs>
              </a:gsLst>
              <a:path path="rect">
                <a:fillToRect r="100000" b="100000"/>
              </a:path>
            </a:gradFill>
            <a:ln w="190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</a:pPr>
              <a:endParaRPr lang="en-US" altLang="ko-KR" sz="1400">
                <a:solidFill>
                  <a:srgbClr val="FFFFFF"/>
                </a:solidFill>
                <a:latin typeface="HY헤드라인M"/>
                <a:ea typeface="HY헤드라인M"/>
                <a:cs typeface="HY헤드라인M"/>
              </a:endParaRPr>
            </a:p>
          </p:txBody>
        </p:sp>
        <p:sp>
          <p:nvSpPr>
            <p:cNvPr id="238" name="Oval 62"/>
            <p:cNvSpPr>
              <a:spLocks noChangeArrowheads="1"/>
            </p:cNvSpPr>
            <p:nvPr/>
          </p:nvSpPr>
          <p:spPr bwMode="auto">
            <a:xfrm>
              <a:off x="2115" y="1953"/>
              <a:ext cx="163" cy="17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39" name="TextBox 43"/>
          <p:cNvSpPr txBox="1">
            <a:spLocks noChangeArrowheads="1"/>
          </p:cNvSpPr>
          <p:nvPr/>
        </p:nvSpPr>
        <p:spPr bwMode="auto">
          <a:xfrm>
            <a:off x="8019638" y="3913024"/>
            <a:ext cx="10895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特点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2" name="TextBox 241"/>
          <p:cNvSpPr txBox="1"/>
          <p:nvPr/>
        </p:nvSpPr>
        <p:spPr bwMode="auto">
          <a:xfrm>
            <a:off x="405566" y="2243128"/>
            <a:ext cx="3800173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+mj-ea"/>
                <a:ea typeface="+mj-ea"/>
              </a:rPr>
              <a:t>城市轨道</a:t>
            </a:r>
            <a:r>
              <a:rPr lang="zh-CN" altLang="en-US" sz="2400" b="1" dirty="0" smtClean="0">
                <a:solidFill>
                  <a:schemeClr val="bg1"/>
                </a:solidFill>
                <a:latin typeface="+mj-ea"/>
                <a:ea typeface="+mj-ea"/>
              </a:rPr>
              <a:t>交通系统</a:t>
            </a: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73" name="矩形 272"/>
          <p:cNvSpPr/>
          <p:nvPr/>
        </p:nvSpPr>
        <p:spPr>
          <a:xfrm>
            <a:off x="6656445" y="1743062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运量大</a:t>
            </a:r>
            <a:endParaRPr lang="zh-CN" altLang="en-US" sz="2000" dirty="0"/>
          </a:p>
        </p:txBody>
      </p:sp>
      <p:sp>
        <p:nvSpPr>
          <p:cNvPr id="274" name="矩形 273"/>
          <p:cNvSpPr/>
          <p:nvPr/>
        </p:nvSpPr>
        <p:spPr>
          <a:xfrm>
            <a:off x="9013899" y="2100252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速度快</a:t>
            </a:r>
            <a:endParaRPr lang="zh-CN" altLang="en-US" sz="2000" dirty="0"/>
          </a:p>
        </p:txBody>
      </p:sp>
      <p:sp>
        <p:nvSpPr>
          <p:cNvPr id="275" name="矩形 274"/>
          <p:cNvSpPr/>
          <p:nvPr/>
        </p:nvSpPr>
        <p:spPr>
          <a:xfrm>
            <a:off x="9942593" y="3671888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污染少</a:t>
            </a:r>
            <a:endParaRPr lang="zh-CN" altLang="en-US" sz="2000" dirty="0"/>
          </a:p>
        </p:txBody>
      </p:sp>
      <p:sp>
        <p:nvSpPr>
          <p:cNvPr id="276" name="矩形 275"/>
          <p:cNvSpPr/>
          <p:nvPr/>
        </p:nvSpPr>
        <p:spPr>
          <a:xfrm>
            <a:off x="4870495" y="3243260"/>
            <a:ext cx="11430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占地</a:t>
            </a:r>
            <a:endParaRPr lang="en-US" altLang="zh-CN" sz="2000" b="1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algn="ctr"/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面积小</a:t>
            </a:r>
            <a:endParaRPr lang="zh-CN" altLang="en-US" sz="2000" dirty="0"/>
          </a:p>
        </p:txBody>
      </p:sp>
      <p:sp>
        <p:nvSpPr>
          <p:cNvPr id="277" name="矩形 276"/>
          <p:cNvSpPr/>
          <p:nvPr/>
        </p:nvSpPr>
        <p:spPr>
          <a:xfrm>
            <a:off x="9085337" y="5557794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安全性高</a:t>
            </a:r>
            <a:endParaRPr lang="zh-CN" altLang="en-US" sz="2000" dirty="0"/>
          </a:p>
        </p:txBody>
      </p:sp>
      <p:sp>
        <p:nvSpPr>
          <p:cNvPr id="278" name="矩形 277"/>
          <p:cNvSpPr/>
          <p:nvPr/>
        </p:nvSpPr>
        <p:spPr>
          <a:xfrm>
            <a:off x="5299123" y="5529276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舒适性佳</a:t>
            </a:r>
            <a:endParaRPr lang="zh-CN" altLang="en-US" sz="2000" dirty="0"/>
          </a:p>
        </p:txBody>
      </p:sp>
      <p:sp>
        <p:nvSpPr>
          <p:cNvPr id="279" name="矩形 278"/>
          <p:cNvSpPr/>
          <p:nvPr/>
        </p:nvSpPr>
        <p:spPr>
          <a:xfrm>
            <a:off x="7085073" y="6172218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可靠性好</a:t>
            </a:r>
            <a:endParaRPr lang="zh-CN" altLang="en-US" sz="2000" dirty="0"/>
          </a:p>
        </p:txBody>
      </p:sp>
      <p:pic>
        <p:nvPicPr>
          <p:cNvPr id="11673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7004" y="2314566"/>
            <a:ext cx="3214710" cy="2221749"/>
          </a:xfrm>
          <a:prstGeom prst="rect">
            <a:avLst/>
          </a:prstGeom>
          <a:noFill/>
          <a:ln w="9525">
            <a:solidFill>
              <a:srgbClr val="00AEEE"/>
            </a:solidFill>
            <a:miter lim="800000"/>
            <a:headEnd/>
            <a:tailEnd/>
          </a:ln>
          <a:effectLst/>
        </p:spPr>
      </p:pic>
      <p:pic>
        <p:nvPicPr>
          <p:cNvPr id="11673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7004" y="4672021"/>
            <a:ext cx="3213731" cy="1714512"/>
          </a:xfrm>
          <a:prstGeom prst="rect">
            <a:avLst/>
          </a:prstGeom>
          <a:noFill/>
          <a:ln w="9525">
            <a:solidFill>
              <a:srgbClr val="00AEEE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" grpId="0"/>
      <p:bldP spid="274" grpId="0"/>
      <p:bldP spid="275" grpId="0"/>
      <p:bldP spid="276" grpId="0"/>
      <p:bldP spid="277" grpId="0"/>
      <p:bldP spid="278" grpId="0"/>
      <p:bldP spid="27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77004" y="1385872"/>
            <a:ext cx="11144328" cy="465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知识目标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：</a:t>
            </a:r>
            <a:endParaRPr kumimoji="0" lang="zh-CN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indent="720000">
              <a:lnSpc>
                <a:spcPct val="150000"/>
              </a:lnSpc>
            </a:pPr>
            <a:r>
              <a:rPr lang="en-US" sz="2000" b="1" dirty="0" smtClean="0"/>
              <a:t>1. </a:t>
            </a:r>
            <a:r>
              <a:rPr lang="zh-CN" altLang="en-US" sz="2000" b="1" dirty="0" smtClean="0"/>
              <a:t>掌握故障</a:t>
            </a:r>
            <a:r>
              <a:rPr lang="en-US" altLang="zh-CN" sz="2000" b="1" dirty="0" smtClean="0"/>
              <a:t>—</a:t>
            </a:r>
            <a:r>
              <a:rPr lang="zh-CN" altLang="en-US" sz="2000" b="1" dirty="0" smtClean="0"/>
              <a:t>安全原则的定义；</a:t>
            </a:r>
          </a:p>
          <a:p>
            <a:pPr indent="720000">
              <a:lnSpc>
                <a:spcPct val="150000"/>
              </a:lnSpc>
            </a:pPr>
            <a:r>
              <a:rPr lang="en-US" sz="2000" b="1" dirty="0" smtClean="0"/>
              <a:t>2. </a:t>
            </a:r>
            <a:r>
              <a:rPr lang="zh-CN" altLang="en-US" sz="2000" b="1" dirty="0" smtClean="0"/>
              <a:t>掌握传统故障</a:t>
            </a:r>
            <a:r>
              <a:rPr lang="en-US" altLang="zh-CN" sz="2000" b="1" dirty="0" smtClean="0"/>
              <a:t>—</a:t>
            </a:r>
            <a:r>
              <a:rPr lang="zh-CN" altLang="en-US" sz="2000" b="1" dirty="0" smtClean="0"/>
              <a:t>安全技术的主要方法；</a:t>
            </a:r>
          </a:p>
          <a:p>
            <a:pPr indent="720000">
              <a:lnSpc>
                <a:spcPct val="150000"/>
              </a:lnSpc>
            </a:pPr>
            <a:r>
              <a:rPr lang="en-US" sz="2000" b="1" dirty="0" smtClean="0"/>
              <a:t>3. </a:t>
            </a:r>
            <a:r>
              <a:rPr lang="zh-CN" altLang="en-US" sz="2000" b="1" dirty="0" smtClean="0"/>
              <a:t>了解现代信号系统安全技术的特点；</a:t>
            </a:r>
          </a:p>
          <a:p>
            <a:pPr indent="720000">
              <a:lnSpc>
                <a:spcPct val="150000"/>
              </a:lnSpc>
            </a:pPr>
            <a:r>
              <a:rPr lang="en-US" sz="2000" b="1" dirty="0" smtClean="0"/>
              <a:t>4. </a:t>
            </a:r>
            <a:r>
              <a:rPr lang="zh-CN" altLang="en-US" sz="2000" b="1" dirty="0" smtClean="0"/>
              <a:t>了解信号系统的降级模式及其控制方法；</a:t>
            </a:r>
          </a:p>
          <a:p>
            <a:pPr indent="720000">
              <a:lnSpc>
                <a:spcPct val="150000"/>
              </a:lnSpc>
            </a:pPr>
            <a:r>
              <a:rPr lang="en-US" sz="2000" b="1" dirty="0" smtClean="0"/>
              <a:t>5. </a:t>
            </a:r>
            <a:r>
              <a:rPr lang="zh-CN" altLang="en-US" sz="2000" b="1" dirty="0" smtClean="0"/>
              <a:t>了解信号系统的后备模式及应用情况。</a:t>
            </a:r>
          </a:p>
          <a:p>
            <a:pPr marL="0" marR="0" lvl="0" indent="7200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303EB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技能目标：</a:t>
            </a: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rgbClr val="0303EB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indent="720000">
              <a:lnSpc>
                <a:spcPct val="150000"/>
              </a:lnSpc>
            </a:pPr>
            <a:r>
              <a:rPr lang="en-US" sz="2000" b="1" dirty="0" smtClean="0"/>
              <a:t>1. </a:t>
            </a:r>
            <a:r>
              <a:rPr lang="zh-CN" altLang="en-US" sz="2000" b="1" dirty="0" smtClean="0"/>
              <a:t>能够判断应用传统故障</a:t>
            </a:r>
            <a:r>
              <a:rPr lang="en-US" altLang="zh-CN" sz="2000" b="1" dirty="0" smtClean="0"/>
              <a:t>—</a:t>
            </a:r>
            <a:r>
              <a:rPr lang="zh-CN" altLang="en-US" sz="2000" b="1" dirty="0" smtClean="0"/>
              <a:t>安全技术类型；</a:t>
            </a:r>
          </a:p>
          <a:p>
            <a:pPr indent="720000">
              <a:lnSpc>
                <a:spcPct val="150000"/>
              </a:lnSpc>
            </a:pPr>
            <a:r>
              <a:rPr lang="en-US" sz="2000" b="1" dirty="0" smtClean="0"/>
              <a:t>2. </a:t>
            </a:r>
            <a:r>
              <a:rPr lang="zh-CN" altLang="en-US" sz="2000" b="1" dirty="0" smtClean="0"/>
              <a:t>能够列举城市轨道交通信号系统降级模式或后备模式实例。</a:t>
            </a: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pic>
        <p:nvPicPr>
          <p:cNvPr id="4" name="Picture 4" descr="d:\360浏览器\360\360se\360se6\User Data\temp\200912210104249.JPG"/>
          <p:cNvPicPr>
            <a:picLocks noChangeAspect="1" noChangeArrowheads="1"/>
          </p:cNvPicPr>
          <p:nvPr/>
        </p:nvPicPr>
        <p:blipFill>
          <a:blip r:embed="rId2"/>
          <a:srcRect l="9062" t="72980" r="19687" b="2426"/>
          <a:stretch>
            <a:fillRect/>
          </a:stretch>
        </p:blipFill>
        <p:spPr bwMode="auto">
          <a:xfrm flipH="1">
            <a:off x="6549234" y="6272216"/>
            <a:ext cx="5214916" cy="928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1048508" y="314302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学习要点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5145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 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城市轨道交通信号安全技术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1100120"/>
            <a:ext cx="3538985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1.3.1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故障</a:t>
            </a:r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-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安全技术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1477136" y="2671769"/>
            <a:ext cx="10072758" cy="1071562"/>
            <a:chOff x="384517" y="3929054"/>
            <a:chExt cx="8143932" cy="1071570"/>
          </a:xfrm>
        </p:grpSpPr>
        <p:sp>
          <p:nvSpPr>
            <p:cNvPr id="5" name="圆角矩形 4"/>
            <p:cNvSpPr/>
            <p:nvPr/>
          </p:nvSpPr>
          <p:spPr>
            <a:xfrm>
              <a:off x="384517" y="3929054"/>
              <a:ext cx="8143932" cy="1071570"/>
            </a:xfrm>
            <a:prstGeom prst="roundRect">
              <a:avLst/>
            </a:prstGeom>
            <a:gradFill>
              <a:gsLst>
                <a:gs pos="0">
                  <a:schemeClr val="bg1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84517" y="4071931"/>
              <a:ext cx="8072495" cy="83026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        </a:t>
              </a:r>
              <a:r>
                <a:rPr lang="zh-CN" altLang="en-US" sz="2400" b="1" dirty="0">
                  <a:latin typeface="Times New Roman" pitchFamily="18" charset="0"/>
                  <a:ea typeface="+mj-ea"/>
                  <a:cs typeface="Times New Roman" pitchFamily="18" charset="0"/>
                </a:rPr>
                <a:t>信号系统的第一使命是保证行车安全，相关系统必须满足“</a:t>
              </a:r>
              <a:r>
                <a:rPr lang="zh-CN" altLang="en-US" sz="2400" b="1" dirty="0">
                  <a:solidFill>
                    <a:srgbClr val="FF0000"/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故障</a:t>
              </a:r>
              <a:r>
                <a:rPr lang="en-US" altLang="zh-CN" sz="2400" b="1" dirty="0">
                  <a:solidFill>
                    <a:srgbClr val="FF0000"/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—</a:t>
              </a:r>
              <a:r>
                <a:rPr lang="zh-CN" altLang="en-US" sz="2400" b="1" dirty="0">
                  <a:solidFill>
                    <a:srgbClr val="FF0000"/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安全</a:t>
              </a:r>
              <a:r>
                <a:rPr lang="zh-CN" altLang="en-US" sz="2400" b="1" dirty="0">
                  <a:latin typeface="Times New Roman" pitchFamily="18" charset="0"/>
                  <a:ea typeface="+mj-ea"/>
                  <a:cs typeface="Times New Roman" pitchFamily="18" charset="0"/>
                </a:rPr>
                <a:t>”的导向原则。</a:t>
              </a:r>
            </a:p>
          </p:txBody>
        </p:sp>
      </p:grp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1477136" y="4029091"/>
            <a:ext cx="10144196" cy="2571755"/>
            <a:chOff x="642910" y="1214417"/>
            <a:chExt cx="8072494" cy="2571773"/>
          </a:xfrm>
        </p:grpSpPr>
        <p:sp>
          <p:nvSpPr>
            <p:cNvPr id="8" name="圆角矩形 7"/>
            <p:cNvSpPr/>
            <p:nvPr/>
          </p:nvSpPr>
          <p:spPr>
            <a:xfrm>
              <a:off x="1357290" y="1928802"/>
              <a:ext cx="7358114" cy="1857388"/>
            </a:xfrm>
            <a:prstGeom prst="roundRect">
              <a:avLst/>
            </a:prstGeom>
            <a:noFill/>
            <a:ln w="28575">
              <a:solidFill>
                <a:srgbClr val="66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/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642910" y="1214417"/>
              <a:ext cx="1386201" cy="1369223"/>
            </a:xfrm>
            <a:prstGeom prst="roundRect">
              <a:avLst/>
            </a:prstGeom>
            <a:solidFill>
              <a:srgbClr val="6600F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58427" y="1428733"/>
              <a:ext cx="1643074" cy="8302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+mj-ea"/>
                  <a:ea typeface="+mj-ea"/>
                </a:rPr>
                <a:t>故障</a:t>
              </a:r>
              <a:r>
                <a:rPr lang="en-US" altLang="zh-CN" sz="2400" b="1" dirty="0">
                  <a:solidFill>
                    <a:schemeClr val="bg1"/>
                  </a:solidFill>
                  <a:latin typeface="+mj-ea"/>
                  <a:ea typeface="+mj-ea"/>
                </a:rPr>
                <a:t>—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+mj-ea"/>
                  <a:ea typeface="+mj-ea"/>
                </a:rPr>
                <a:t>安全技术</a:t>
              </a:r>
            </a:p>
          </p:txBody>
        </p:sp>
        <p:sp>
          <p:nvSpPr>
            <p:cNvPr id="11" name="矩形 9"/>
            <p:cNvSpPr>
              <a:spLocks noChangeArrowheads="1"/>
            </p:cNvSpPr>
            <p:nvPr/>
          </p:nvSpPr>
          <p:spPr bwMode="auto">
            <a:xfrm>
              <a:off x="1798078" y="2285995"/>
              <a:ext cx="6757731" cy="1113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2400" b="1" dirty="0">
                  <a:solidFill>
                    <a:srgbClr val="333399"/>
                  </a:solidFill>
                  <a:latin typeface="宋体" charset="-122"/>
                </a:rPr>
                <a:t>    设备或系统发生故障时，不会错误地给出危险侧输出，能使设备或系统导向安全侧的手段。</a:t>
              </a:r>
            </a:p>
          </p:txBody>
        </p:sp>
      </p:grp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0" y="1743062"/>
            <a:ext cx="47632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82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rgbClr val="00AEEE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00AEEE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、故障</a:t>
            </a: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rgbClr val="00AEEE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-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00AEEE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安全原则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rgbClr val="00AEEE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5145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 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城市轨道交通信号安全技术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2690" y="957244"/>
            <a:ext cx="3538985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1.3.1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故障</a:t>
            </a:r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-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安全技术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圆角矩形 5"/>
          <p:cNvSpPr/>
          <p:nvPr/>
        </p:nvSpPr>
        <p:spPr bwMode="auto">
          <a:xfrm>
            <a:off x="2191516" y="1600186"/>
            <a:ext cx="8358246" cy="1000132"/>
          </a:xfrm>
          <a:prstGeom prst="roundRect">
            <a:avLst>
              <a:gd name="adj" fmla="val 7531"/>
            </a:avLst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grpSp>
        <p:nvGrpSpPr>
          <p:cNvPr id="7" name="组合 8"/>
          <p:cNvGrpSpPr>
            <a:grpSpLocks/>
          </p:cNvGrpSpPr>
          <p:nvPr/>
        </p:nvGrpSpPr>
        <p:grpSpPr bwMode="auto">
          <a:xfrm>
            <a:off x="477004" y="1743062"/>
            <a:ext cx="1928826" cy="642938"/>
            <a:chOff x="571212" y="2345526"/>
            <a:chExt cx="1571896" cy="1151917"/>
          </a:xfrm>
        </p:grpSpPr>
        <p:sp>
          <p:nvSpPr>
            <p:cNvPr id="8" name="圆角矩形 4"/>
            <p:cNvSpPr/>
            <p:nvPr/>
          </p:nvSpPr>
          <p:spPr>
            <a:xfrm>
              <a:off x="571212" y="2345526"/>
              <a:ext cx="1571896" cy="1151917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29767" y="2479206"/>
              <a:ext cx="1493172" cy="82767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安全性</a:t>
              </a:r>
              <a:endPara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405830" y="1671624"/>
            <a:ext cx="8001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 dirty="0" smtClean="0"/>
              <a:t>        在规定的条件下，在规定的时间内，系统不陷入危险状态的性能。 </a:t>
            </a:r>
            <a:endParaRPr lang="en-US" altLang="zh-CN" sz="2400" b="1" dirty="0" smtClean="0">
              <a:solidFill>
                <a:srgbClr val="333399"/>
              </a:solidFill>
              <a:latin typeface="宋体" charset="-122"/>
            </a:endParaRPr>
          </a:p>
        </p:txBody>
      </p:sp>
      <p:sp>
        <p:nvSpPr>
          <p:cNvPr id="11" name="圆角矩形 10"/>
          <p:cNvSpPr/>
          <p:nvPr/>
        </p:nvSpPr>
        <p:spPr bwMode="auto">
          <a:xfrm>
            <a:off x="1405698" y="2671756"/>
            <a:ext cx="8358246" cy="1000132"/>
          </a:xfrm>
          <a:prstGeom prst="roundRect">
            <a:avLst>
              <a:gd name="adj" fmla="val 7531"/>
            </a:avLst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grpSp>
        <p:nvGrpSpPr>
          <p:cNvPr id="12" name="组合 8"/>
          <p:cNvGrpSpPr>
            <a:grpSpLocks/>
          </p:cNvGrpSpPr>
          <p:nvPr/>
        </p:nvGrpSpPr>
        <p:grpSpPr bwMode="auto">
          <a:xfrm>
            <a:off x="9478192" y="2814632"/>
            <a:ext cx="1928826" cy="642938"/>
            <a:chOff x="571212" y="2345526"/>
            <a:chExt cx="1571896" cy="1151917"/>
          </a:xfrm>
          <a:solidFill>
            <a:srgbClr val="00AEEE"/>
          </a:solidFill>
        </p:grpSpPr>
        <p:sp>
          <p:nvSpPr>
            <p:cNvPr id="13" name="圆角矩形 4"/>
            <p:cNvSpPr/>
            <p:nvPr/>
          </p:nvSpPr>
          <p:spPr>
            <a:xfrm>
              <a:off x="571212" y="2345526"/>
              <a:ext cx="1571896" cy="1151917"/>
            </a:xfrm>
            <a:prstGeom prst="roundRect">
              <a:avLst/>
            </a:prstGeom>
            <a:grpFill/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29767" y="2479206"/>
              <a:ext cx="1493172" cy="827672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可靠性</a:t>
              </a:r>
              <a:endPara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405698" y="2957508"/>
            <a:ext cx="8001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 dirty="0" smtClean="0"/>
              <a:t>系统在给定的条件下，到给定的时刻</a:t>
            </a:r>
            <a:r>
              <a:rPr lang="en-US" altLang="zh-CN" sz="2400" b="1" dirty="0" smtClean="0"/>
              <a:t>t</a:t>
            </a:r>
            <a:r>
              <a:rPr lang="zh-CN" altLang="en-US" sz="2400" b="1" dirty="0" smtClean="0"/>
              <a:t>，不发生故障的概率。</a:t>
            </a:r>
            <a:endParaRPr lang="en-US" altLang="zh-CN" sz="2400" b="1" dirty="0" smtClean="0">
              <a:solidFill>
                <a:srgbClr val="333399"/>
              </a:solidFill>
              <a:latin typeface="宋体" charset="-122"/>
            </a:endParaRPr>
          </a:p>
        </p:txBody>
      </p:sp>
      <p:sp>
        <p:nvSpPr>
          <p:cNvPr id="16" name="圆角矩形 15"/>
          <p:cNvSpPr/>
          <p:nvPr/>
        </p:nvSpPr>
        <p:spPr bwMode="auto">
          <a:xfrm>
            <a:off x="2191516" y="3743326"/>
            <a:ext cx="8358246" cy="1000132"/>
          </a:xfrm>
          <a:prstGeom prst="roundRect">
            <a:avLst>
              <a:gd name="adj" fmla="val 7531"/>
            </a:avLst>
          </a:prstGeom>
          <a:noFill/>
          <a:ln w="28575">
            <a:solidFill>
              <a:srgbClr val="72CD4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grpSp>
        <p:nvGrpSpPr>
          <p:cNvPr id="17" name="组合 8"/>
          <p:cNvGrpSpPr>
            <a:grpSpLocks/>
          </p:cNvGrpSpPr>
          <p:nvPr/>
        </p:nvGrpSpPr>
        <p:grpSpPr bwMode="auto">
          <a:xfrm>
            <a:off x="477004" y="3886202"/>
            <a:ext cx="1928826" cy="642938"/>
            <a:chOff x="571212" y="2345526"/>
            <a:chExt cx="1571896" cy="1151917"/>
          </a:xfrm>
          <a:solidFill>
            <a:schemeClr val="accent3">
              <a:lumMod val="75000"/>
            </a:schemeClr>
          </a:solidFill>
        </p:grpSpPr>
        <p:sp>
          <p:nvSpPr>
            <p:cNvPr id="18" name="圆角矩形 4"/>
            <p:cNvSpPr/>
            <p:nvPr/>
          </p:nvSpPr>
          <p:spPr>
            <a:xfrm>
              <a:off x="571212" y="2345526"/>
              <a:ext cx="1571896" cy="1151917"/>
            </a:xfrm>
            <a:prstGeom prst="roundRect">
              <a:avLst/>
            </a:prstGeom>
            <a:grpFill/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29767" y="2479206"/>
              <a:ext cx="1493172" cy="827672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失   效</a:t>
              </a:r>
              <a:endPara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2405830" y="3814764"/>
            <a:ext cx="8001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600" b="1" dirty="0" smtClean="0"/>
              <a:t>一是系统或系统的部件不能在规定的限制内执行所要求的功能。</a:t>
            </a:r>
            <a:endParaRPr lang="en-US" altLang="zh-CN" sz="1600" b="1" dirty="0" smtClean="0"/>
          </a:p>
          <a:p>
            <a:r>
              <a:rPr lang="zh-CN" altLang="en-US" sz="1600" b="1" dirty="0" smtClean="0"/>
              <a:t>二是一个功能单元执行所要求的功能的能力的终结。</a:t>
            </a:r>
            <a:endParaRPr lang="en-US" altLang="zh-CN" sz="1600" b="1" dirty="0" smtClean="0"/>
          </a:p>
          <a:p>
            <a:r>
              <a:rPr lang="zh-CN" altLang="en-US" sz="1600" b="1" dirty="0" smtClean="0"/>
              <a:t>三是程序操作偏离了程序的需求。</a:t>
            </a:r>
            <a:r>
              <a:rPr lang="zh-CN" altLang="en-US" sz="1600" b="1" dirty="0" smtClean="0">
                <a:solidFill>
                  <a:srgbClr val="0303EB"/>
                </a:solidFill>
              </a:rPr>
              <a:t>失效是导致错误发生的主要原因。</a:t>
            </a:r>
            <a:endParaRPr lang="en-US" altLang="zh-CN" sz="1600" b="1" dirty="0" smtClean="0">
              <a:solidFill>
                <a:srgbClr val="0303EB"/>
              </a:solidFill>
              <a:latin typeface="宋体" charset="-122"/>
            </a:endParaRPr>
          </a:p>
        </p:txBody>
      </p:sp>
      <p:sp>
        <p:nvSpPr>
          <p:cNvPr id="21" name="圆角矩形 20"/>
          <p:cNvSpPr/>
          <p:nvPr/>
        </p:nvSpPr>
        <p:spPr bwMode="auto">
          <a:xfrm>
            <a:off x="1405698" y="4814896"/>
            <a:ext cx="8358246" cy="1000132"/>
          </a:xfrm>
          <a:prstGeom prst="roundRect">
            <a:avLst>
              <a:gd name="adj" fmla="val 7531"/>
            </a:avLst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grpSp>
        <p:nvGrpSpPr>
          <p:cNvPr id="22" name="组合 8"/>
          <p:cNvGrpSpPr>
            <a:grpSpLocks/>
          </p:cNvGrpSpPr>
          <p:nvPr/>
        </p:nvGrpSpPr>
        <p:grpSpPr bwMode="auto">
          <a:xfrm>
            <a:off x="9478192" y="4957772"/>
            <a:ext cx="1928826" cy="642938"/>
            <a:chOff x="571212" y="2345526"/>
            <a:chExt cx="1571896" cy="1151917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23" name="圆角矩形 4"/>
            <p:cNvSpPr/>
            <p:nvPr/>
          </p:nvSpPr>
          <p:spPr>
            <a:xfrm>
              <a:off x="571212" y="2345526"/>
              <a:ext cx="1571896" cy="1151917"/>
            </a:xfrm>
            <a:prstGeom prst="roundRect">
              <a:avLst/>
            </a:prstGeom>
            <a:grpFill/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29767" y="2479206"/>
              <a:ext cx="1493172" cy="827672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 smtClean="0">
                  <a:solidFill>
                    <a:srgbClr val="0303EB"/>
                  </a:solidFill>
                  <a:latin typeface="微软雅黑" pitchFamily="34" charset="-122"/>
                  <a:ea typeface="微软雅黑" pitchFamily="34" charset="-122"/>
                </a:rPr>
                <a:t>错   误</a:t>
              </a:r>
              <a:endParaRPr lang="zh-CN" altLang="en-US" sz="2400" b="1" dirty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1477136" y="4886334"/>
            <a:ext cx="8001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 dirty="0" smtClean="0"/>
              <a:t>指系统陷入不正常状态或执行非正常操作。错误可能由硬件失效、软件失效、环境干扰等原因引起。</a:t>
            </a:r>
            <a:endParaRPr lang="en-US" altLang="zh-CN" sz="2400" b="1" dirty="0" smtClean="0">
              <a:solidFill>
                <a:srgbClr val="333399"/>
              </a:solidFill>
              <a:latin typeface="宋体" charset="-122"/>
            </a:endParaRPr>
          </a:p>
        </p:txBody>
      </p:sp>
      <p:sp>
        <p:nvSpPr>
          <p:cNvPr id="31" name="圆角矩形 30"/>
          <p:cNvSpPr/>
          <p:nvPr/>
        </p:nvSpPr>
        <p:spPr bwMode="auto">
          <a:xfrm>
            <a:off x="2191516" y="5886466"/>
            <a:ext cx="8358246" cy="1000132"/>
          </a:xfrm>
          <a:prstGeom prst="roundRect">
            <a:avLst>
              <a:gd name="adj" fmla="val 7531"/>
            </a:avLst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grpSp>
        <p:nvGrpSpPr>
          <p:cNvPr id="32" name="组合 8"/>
          <p:cNvGrpSpPr>
            <a:grpSpLocks/>
          </p:cNvGrpSpPr>
          <p:nvPr/>
        </p:nvGrpSpPr>
        <p:grpSpPr bwMode="auto">
          <a:xfrm>
            <a:off x="477004" y="6029342"/>
            <a:ext cx="1928826" cy="642938"/>
            <a:chOff x="571212" y="2345526"/>
            <a:chExt cx="1571896" cy="1151917"/>
          </a:xfrm>
          <a:solidFill>
            <a:srgbClr val="FFC000"/>
          </a:solidFill>
        </p:grpSpPr>
        <p:sp>
          <p:nvSpPr>
            <p:cNvPr id="33" name="圆角矩形 4"/>
            <p:cNvSpPr/>
            <p:nvPr/>
          </p:nvSpPr>
          <p:spPr>
            <a:xfrm>
              <a:off x="571212" y="2345526"/>
              <a:ext cx="1571896" cy="1151917"/>
            </a:xfrm>
            <a:prstGeom prst="roundRect">
              <a:avLst/>
            </a:prstGeom>
            <a:grpFill/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29430" y="2473518"/>
              <a:ext cx="1493172" cy="827672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 smtClean="0">
                  <a:solidFill>
                    <a:srgbClr val="0303EB"/>
                  </a:solidFill>
                  <a:latin typeface="微软雅黑" pitchFamily="34" charset="-122"/>
                  <a:ea typeface="微软雅黑" pitchFamily="34" charset="-122"/>
                </a:rPr>
                <a:t>故   障</a:t>
              </a:r>
              <a:endParaRPr lang="zh-CN" altLang="en-US" sz="2400" b="1" dirty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2405830" y="5957904"/>
            <a:ext cx="8001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 dirty="0" smtClean="0"/>
              <a:t>由于错误造成系统的部件或软件或系统丧失必要的功能。</a:t>
            </a:r>
            <a:endParaRPr lang="en-US" altLang="zh-CN" sz="2400" b="1" dirty="0" smtClean="0"/>
          </a:p>
          <a:p>
            <a:r>
              <a:rPr lang="zh-CN" altLang="en-US" sz="2400" b="1" dirty="0" smtClean="0"/>
              <a:t>即由于各种原因所造成的系统的不正常状态。</a:t>
            </a:r>
            <a:endParaRPr lang="en-US" altLang="zh-CN" sz="2400" b="1" dirty="0" smtClean="0">
              <a:solidFill>
                <a:srgbClr val="0303EB"/>
              </a:solidFill>
              <a:latin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1" grpId="0" animBg="1"/>
      <p:bldP spid="15" grpId="0"/>
      <p:bldP spid="16" grpId="0" animBg="1"/>
      <p:bldP spid="20" grpId="0"/>
      <p:bldP spid="21" grpId="0" animBg="1"/>
      <p:bldP spid="25" grpId="0"/>
      <p:bldP spid="31" grpId="0" animBg="1"/>
      <p:bldP spid="3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5145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 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城市轨道交通信号安全技术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2690" y="1100120"/>
            <a:ext cx="3538985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1.3.1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故障</a:t>
            </a:r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-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安全技术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48508" y="2243128"/>
            <a:ext cx="2357454" cy="500066"/>
          </a:xfrm>
          <a:prstGeom prst="rect">
            <a:avLst/>
          </a:prstGeom>
          <a:solidFill>
            <a:schemeClr val="bg1"/>
          </a:solidFill>
          <a:ln>
            <a:solidFill>
              <a:srgbClr val="0303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rgbClr val="0303EB"/>
                </a:solidFill>
              </a:rPr>
              <a:t>不正确的设计</a:t>
            </a:r>
            <a:endParaRPr lang="zh-CN" altLang="en-US" sz="2000" b="1" dirty="0">
              <a:solidFill>
                <a:srgbClr val="0303EB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048508" y="3171822"/>
            <a:ext cx="2357454" cy="500066"/>
          </a:xfrm>
          <a:prstGeom prst="rect">
            <a:avLst/>
          </a:prstGeom>
          <a:solidFill>
            <a:schemeClr val="bg1"/>
          </a:solidFill>
          <a:ln>
            <a:solidFill>
              <a:srgbClr val="0303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rgbClr val="0303EB"/>
                </a:solidFill>
              </a:rPr>
              <a:t>不合格的生产过程</a:t>
            </a:r>
            <a:endParaRPr lang="zh-CN" altLang="en-US" sz="2000" b="1" dirty="0">
              <a:solidFill>
                <a:srgbClr val="0303EB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048508" y="4100516"/>
            <a:ext cx="2357454" cy="500066"/>
          </a:xfrm>
          <a:prstGeom prst="rect">
            <a:avLst/>
          </a:prstGeom>
          <a:solidFill>
            <a:schemeClr val="bg1"/>
          </a:solidFill>
          <a:ln>
            <a:solidFill>
              <a:srgbClr val="0303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rgbClr val="0303EB"/>
                </a:solidFill>
              </a:rPr>
              <a:t>元件老化</a:t>
            </a:r>
            <a:endParaRPr lang="zh-CN" altLang="en-US" sz="2000" b="1" dirty="0">
              <a:solidFill>
                <a:srgbClr val="0303EB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048508" y="5100648"/>
            <a:ext cx="2357454" cy="500066"/>
          </a:xfrm>
          <a:prstGeom prst="rect">
            <a:avLst/>
          </a:prstGeom>
          <a:solidFill>
            <a:schemeClr val="bg1"/>
          </a:solidFill>
          <a:ln>
            <a:solidFill>
              <a:srgbClr val="0303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rgbClr val="0303EB"/>
                </a:solidFill>
              </a:rPr>
              <a:t>恶略环境</a:t>
            </a:r>
            <a:endParaRPr lang="zh-CN" altLang="en-US" sz="2000" b="1" dirty="0">
              <a:solidFill>
                <a:srgbClr val="0303EB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048508" y="6029342"/>
            <a:ext cx="2357454" cy="500066"/>
          </a:xfrm>
          <a:prstGeom prst="rect">
            <a:avLst/>
          </a:prstGeom>
          <a:solidFill>
            <a:schemeClr val="bg1"/>
          </a:solidFill>
          <a:ln>
            <a:solidFill>
              <a:srgbClr val="0303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rgbClr val="0303EB"/>
                </a:solidFill>
              </a:rPr>
              <a:t>误操作</a:t>
            </a:r>
            <a:endParaRPr lang="zh-CN" altLang="en-US" sz="2000" b="1" dirty="0">
              <a:solidFill>
                <a:srgbClr val="0303EB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691846" y="2886070"/>
            <a:ext cx="1500198" cy="42862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rgbClr val="0808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/>
                </a:solidFill>
              </a:rPr>
              <a:t>软硬件缺陷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406358" y="3957640"/>
            <a:ext cx="500066" cy="857256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rgbClr val="0808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/>
                </a:solidFill>
              </a:rPr>
              <a:t>失效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906556" y="2743194"/>
            <a:ext cx="1571636" cy="500066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2700000" scaled="1"/>
            <a:tileRect/>
          </a:gradFill>
          <a:ln w="19050">
            <a:solidFill>
              <a:srgbClr val="0808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/>
                </a:solidFill>
              </a:rPr>
              <a:t>永久性故障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7906556" y="4100516"/>
            <a:ext cx="1571636" cy="500066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2700000" scaled="1"/>
            <a:tileRect/>
          </a:gradFill>
          <a:ln w="19050">
            <a:solidFill>
              <a:srgbClr val="0808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/>
                </a:solidFill>
              </a:rPr>
              <a:t>间歇故障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906556" y="5529276"/>
            <a:ext cx="1571636" cy="500066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2700000" scaled="1"/>
            <a:tileRect/>
          </a:gradFill>
          <a:ln w="19050">
            <a:solidFill>
              <a:srgbClr val="0808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/>
                </a:solidFill>
              </a:rPr>
              <a:t>瞬时故障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0978390" y="3529012"/>
            <a:ext cx="571504" cy="157163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/>
                </a:solidFill>
              </a:rPr>
              <a:t>系统故障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47" name="任意多边形 46"/>
          <p:cNvSpPr/>
          <p:nvPr/>
        </p:nvSpPr>
        <p:spPr>
          <a:xfrm>
            <a:off x="3424695" y="4347903"/>
            <a:ext cx="2981195" cy="0"/>
          </a:xfrm>
          <a:custGeom>
            <a:avLst/>
            <a:gdLst>
              <a:gd name="connsiteX0" fmla="*/ 0 w 2981195"/>
              <a:gd name="connsiteY0" fmla="*/ 0 h 0"/>
              <a:gd name="connsiteX1" fmla="*/ 2981195 w 298119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81195">
                <a:moveTo>
                  <a:pt x="0" y="0"/>
                </a:moveTo>
                <a:lnTo>
                  <a:pt x="2981195" y="0"/>
                </a:lnTo>
              </a:path>
            </a:pathLst>
          </a:custGeom>
          <a:ln w="19050">
            <a:solidFill>
              <a:srgbClr val="080808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7406490" y="4460637"/>
            <a:ext cx="502523" cy="1315233"/>
          </a:xfrm>
          <a:custGeom>
            <a:avLst/>
            <a:gdLst>
              <a:gd name="connsiteX0" fmla="*/ 225469 w 225469"/>
              <a:gd name="connsiteY0" fmla="*/ 0 h 1315233"/>
              <a:gd name="connsiteX1" fmla="*/ 0 w 225469"/>
              <a:gd name="connsiteY1" fmla="*/ 0 h 1315233"/>
              <a:gd name="connsiteX2" fmla="*/ 0 w 225469"/>
              <a:gd name="connsiteY2" fmla="*/ 1315233 h 1315233"/>
              <a:gd name="connsiteX3" fmla="*/ 225469 w 225469"/>
              <a:gd name="connsiteY3" fmla="*/ 1315233 h 1315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469" h="1315233">
                <a:moveTo>
                  <a:pt x="225469" y="0"/>
                </a:moveTo>
                <a:lnTo>
                  <a:pt x="0" y="0"/>
                </a:lnTo>
                <a:lnTo>
                  <a:pt x="0" y="1315233"/>
                </a:lnTo>
                <a:lnTo>
                  <a:pt x="225469" y="1315233"/>
                </a:lnTo>
              </a:path>
            </a:pathLst>
          </a:custGeom>
          <a:ln w="19050">
            <a:solidFill>
              <a:srgbClr val="080808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 flipV="1">
            <a:off x="3412169" y="5341844"/>
            <a:ext cx="3994321" cy="45719"/>
          </a:xfrm>
          <a:custGeom>
            <a:avLst/>
            <a:gdLst>
              <a:gd name="connsiteX0" fmla="*/ 0 w 4271375"/>
              <a:gd name="connsiteY0" fmla="*/ 0 h 0"/>
              <a:gd name="connsiteX1" fmla="*/ 4271375 w 42713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271375">
                <a:moveTo>
                  <a:pt x="0" y="0"/>
                </a:moveTo>
                <a:lnTo>
                  <a:pt x="4271375" y="0"/>
                </a:lnTo>
              </a:path>
            </a:pathLst>
          </a:custGeom>
          <a:ln w="19050">
            <a:solidFill>
              <a:srgbClr val="0808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3424695" y="2456473"/>
            <a:ext cx="7553195" cy="1302707"/>
          </a:xfrm>
          <a:custGeom>
            <a:avLst/>
            <a:gdLst>
              <a:gd name="connsiteX0" fmla="*/ 0 w 7553195"/>
              <a:gd name="connsiteY0" fmla="*/ 0 h 1302707"/>
              <a:gd name="connsiteX1" fmla="*/ 6626269 w 7553195"/>
              <a:gd name="connsiteY1" fmla="*/ 0 h 1302707"/>
              <a:gd name="connsiteX2" fmla="*/ 6626269 w 7553195"/>
              <a:gd name="connsiteY2" fmla="*/ 1302707 h 1302707"/>
              <a:gd name="connsiteX3" fmla="*/ 7553195 w 7553195"/>
              <a:gd name="connsiteY3" fmla="*/ 1302707 h 1302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53195" h="1302707">
                <a:moveTo>
                  <a:pt x="0" y="0"/>
                </a:moveTo>
                <a:lnTo>
                  <a:pt x="6626269" y="0"/>
                </a:lnTo>
                <a:lnTo>
                  <a:pt x="6626269" y="1302707"/>
                </a:lnTo>
                <a:lnTo>
                  <a:pt x="7553195" y="1302707"/>
                </a:lnTo>
              </a:path>
            </a:pathLst>
          </a:custGeom>
          <a:ln w="19050">
            <a:solidFill>
              <a:srgbClr val="080808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任意多边形 51"/>
          <p:cNvSpPr/>
          <p:nvPr/>
        </p:nvSpPr>
        <p:spPr>
          <a:xfrm>
            <a:off x="7406490" y="2456473"/>
            <a:ext cx="489997" cy="1728592"/>
          </a:xfrm>
          <a:custGeom>
            <a:avLst/>
            <a:gdLst>
              <a:gd name="connsiteX0" fmla="*/ 0 w 526093"/>
              <a:gd name="connsiteY0" fmla="*/ 0 h 1728592"/>
              <a:gd name="connsiteX1" fmla="*/ 0 w 526093"/>
              <a:gd name="connsiteY1" fmla="*/ 1728592 h 1728592"/>
              <a:gd name="connsiteX2" fmla="*/ 526093 w 526093"/>
              <a:gd name="connsiteY2" fmla="*/ 1728592 h 1728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6093" h="1728592">
                <a:moveTo>
                  <a:pt x="0" y="0"/>
                </a:moveTo>
                <a:lnTo>
                  <a:pt x="0" y="1728592"/>
                </a:lnTo>
                <a:lnTo>
                  <a:pt x="526093" y="1728592"/>
                </a:lnTo>
              </a:path>
            </a:pathLst>
          </a:custGeom>
          <a:ln w="19050">
            <a:solidFill>
              <a:srgbClr val="080808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任意多边形 52"/>
          <p:cNvSpPr/>
          <p:nvPr/>
        </p:nvSpPr>
        <p:spPr>
          <a:xfrm>
            <a:off x="7407972" y="2882358"/>
            <a:ext cx="475989" cy="0"/>
          </a:xfrm>
          <a:custGeom>
            <a:avLst/>
            <a:gdLst>
              <a:gd name="connsiteX0" fmla="*/ 0 w 475989"/>
              <a:gd name="connsiteY0" fmla="*/ 0 h 0"/>
              <a:gd name="connsiteX1" fmla="*/ 475989 w 47598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75989">
                <a:moveTo>
                  <a:pt x="0" y="0"/>
                </a:moveTo>
                <a:lnTo>
                  <a:pt x="475989" y="0"/>
                </a:lnTo>
              </a:path>
            </a:pathLst>
          </a:custGeom>
          <a:ln w="19050">
            <a:solidFill>
              <a:srgbClr val="080808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>
            <a:off x="6919457" y="4322851"/>
            <a:ext cx="989556" cy="0"/>
          </a:xfrm>
          <a:custGeom>
            <a:avLst/>
            <a:gdLst>
              <a:gd name="connsiteX0" fmla="*/ 0 w 989556"/>
              <a:gd name="connsiteY0" fmla="*/ 0 h 0"/>
              <a:gd name="connsiteX1" fmla="*/ 989556 w 98955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89556">
                <a:moveTo>
                  <a:pt x="0" y="0"/>
                </a:moveTo>
                <a:lnTo>
                  <a:pt x="989556" y="0"/>
                </a:lnTo>
              </a:path>
            </a:pathLst>
          </a:custGeom>
          <a:ln w="19050">
            <a:solidFill>
              <a:srgbClr val="080808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>
            <a:off x="7094821" y="3120352"/>
            <a:ext cx="801666" cy="1202499"/>
          </a:xfrm>
          <a:custGeom>
            <a:avLst/>
            <a:gdLst>
              <a:gd name="connsiteX0" fmla="*/ 0 w 801666"/>
              <a:gd name="connsiteY0" fmla="*/ 1202499 h 1202499"/>
              <a:gd name="connsiteX1" fmla="*/ 0 w 801666"/>
              <a:gd name="connsiteY1" fmla="*/ 50104 h 1202499"/>
              <a:gd name="connsiteX2" fmla="*/ 0 w 801666"/>
              <a:gd name="connsiteY2" fmla="*/ 0 h 1202499"/>
              <a:gd name="connsiteX3" fmla="*/ 801666 w 801666"/>
              <a:gd name="connsiteY3" fmla="*/ 0 h 1202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666" h="1202499">
                <a:moveTo>
                  <a:pt x="0" y="1202499"/>
                </a:moveTo>
                <a:lnTo>
                  <a:pt x="0" y="50104"/>
                </a:lnTo>
                <a:lnTo>
                  <a:pt x="0" y="0"/>
                </a:lnTo>
                <a:lnTo>
                  <a:pt x="801666" y="0"/>
                </a:lnTo>
              </a:path>
            </a:pathLst>
          </a:custGeom>
          <a:ln w="19050">
            <a:solidFill>
              <a:srgbClr val="080808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>
            <a:off x="3399643" y="2606785"/>
            <a:ext cx="1290181" cy="400833"/>
          </a:xfrm>
          <a:custGeom>
            <a:avLst/>
            <a:gdLst>
              <a:gd name="connsiteX0" fmla="*/ 0 w 1290181"/>
              <a:gd name="connsiteY0" fmla="*/ 0 h 400833"/>
              <a:gd name="connsiteX1" fmla="*/ 814192 w 1290181"/>
              <a:gd name="connsiteY1" fmla="*/ 0 h 400833"/>
              <a:gd name="connsiteX2" fmla="*/ 814192 w 1290181"/>
              <a:gd name="connsiteY2" fmla="*/ 400833 h 400833"/>
              <a:gd name="connsiteX3" fmla="*/ 1290181 w 1290181"/>
              <a:gd name="connsiteY3" fmla="*/ 400833 h 400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0181" h="400833">
                <a:moveTo>
                  <a:pt x="0" y="0"/>
                </a:moveTo>
                <a:lnTo>
                  <a:pt x="814192" y="0"/>
                </a:lnTo>
                <a:lnTo>
                  <a:pt x="814192" y="400833"/>
                </a:lnTo>
                <a:lnTo>
                  <a:pt x="1290181" y="400833"/>
                </a:lnTo>
              </a:path>
            </a:pathLst>
          </a:custGeom>
          <a:ln w="19050">
            <a:solidFill>
              <a:srgbClr val="080808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>
            <a:off x="3412169" y="3245613"/>
            <a:ext cx="1277655" cy="237994"/>
          </a:xfrm>
          <a:custGeom>
            <a:avLst/>
            <a:gdLst>
              <a:gd name="connsiteX0" fmla="*/ 0 w 1277655"/>
              <a:gd name="connsiteY0" fmla="*/ 237994 h 237994"/>
              <a:gd name="connsiteX1" fmla="*/ 789140 w 1277655"/>
              <a:gd name="connsiteY1" fmla="*/ 237994 h 237994"/>
              <a:gd name="connsiteX2" fmla="*/ 789140 w 1277655"/>
              <a:gd name="connsiteY2" fmla="*/ 0 h 237994"/>
              <a:gd name="connsiteX3" fmla="*/ 1277655 w 1277655"/>
              <a:gd name="connsiteY3" fmla="*/ 0 h 237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7655" h="237994">
                <a:moveTo>
                  <a:pt x="0" y="237994"/>
                </a:moveTo>
                <a:lnTo>
                  <a:pt x="789140" y="237994"/>
                </a:lnTo>
                <a:lnTo>
                  <a:pt x="789140" y="0"/>
                </a:lnTo>
                <a:lnTo>
                  <a:pt x="1277655" y="0"/>
                </a:lnTo>
              </a:path>
            </a:pathLst>
          </a:custGeom>
          <a:ln w="19050">
            <a:solidFill>
              <a:srgbClr val="080808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任意多边形 57"/>
          <p:cNvSpPr/>
          <p:nvPr/>
        </p:nvSpPr>
        <p:spPr>
          <a:xfrm>
            <a:off x="3424695" y="4899048"/>
            <a:ext cx="7565721" cy="1365337"/>
          </a:xfrm>
          <a:custGeom>
            <a:avLst/>
            <a:gdLst>
              <a:gd name="connsiteX0" fmla="*/ 0 w 7565721"/>
              <a:gd name="connsiteY0" fmla="*/ 1365337 h 1365337"/>
              <a:gd name="connsiteX1" fmla="*/ 6576165 w 7565721"/>
              <a:gd name="connsiteY1" fmla="*/ 1365337 h 1365337"/>
              <a:gd name="connsiteX2" fmla="*/ 6676373 w 7565721"/>
              <a:gd name="connsiteY2" fmla="*/ 1365337 h 1365337"/>
              <a:gd name="connsiteX3" fmla="*/ 6676373 w 7565721"/>
              <a:gd name="connsiteY3" fmla="*/ 0 h 1365337"/>
              <a:gd name="connsiteX4" fmla="*/ 7565721 w 7565721"/>
              <a:gd name="connsiteY4" fmla="*/ 0 h 1365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65721" h="1365337">
                <a:moveTo>
                  <a:pt x="0" y="1365337"/>
                </a:moveTo>
                <a:lnTo>
                  <a:pt x="6576165" y="1365337"/>
                </a:lnTo>
                <a:lnTo>
                  <a:pt x="6676373" y="1365337"/>
                </a:lnTo>
                <a:lnTo>
                  <a:pt x="6676373" y="0"/>
                </a:lnTo>
                <a:lnTo>
                  <a:pt x="7565721" y="0"/>
                </a:lnTo>
              </a:path>
            </a:pathLst>
          </a:custGeom>
          <a:ln w="19050">
            <a:solidFill>
              <a:srgbClr val="080808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任意多边形 58"/>
          <p:cNvSpPr/>
          <p:nvPr/>
        </p:nvSpPr>
        <p:spPr>
          <a:xfrm>
            <a:off x="9474766" y="4335377"/>
            <a:ext cx="1515650" cy="0"/>
          </a:xfrm>
          <a:custGeom>
            <a:avLst/>
            <a:gdLst>
              <a:gd name="connsiteX0" fmla="*/ 0 w 1515650"/>
              <a:gd name="connsiteY0" fmla="*/ 0 h 0"/>
              <a:gd name="connsiteX1" fmla="*/ 1515650 w 151565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15650">
                <a:moveTo>
                  <a:pt x="0" y="0"/>
                </a:moveTo>
                <a:lnTo>
                  <a:pt x="1515650" y="0"/>
                </a:lnTo>
              </a:path>
            </a:pathLst>
          </a:custGeom>
          <a:ln w="19050">
            <a:solidFill>
              <a:srgbClr val="080808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任意多边形 59"/>
          <p:cNvSpPr/>
          <p:nvPr/>
        </p:nvSpPr>
        <p:spPr>
          <a:xfrm>
            <a:off x="9474766" y="2970040"/>
            <a:ext cx="1503124" cy="1027134"/>
          </a:xfrm>
          <a:custGeom>
            <a:avLst/>
            <a:gdLst>
              <a:gd name="connsiteX0" fmla="*/ 0 w 1503124"/>
              <a:gd name="connsiteY0" fmla="*/ 0 h 1027134"/>
              <a:gd name="connsiteX1" fmla="*/ 225469 w 1503124"/>
              <a:gd name="connsiteY1" fmla="*/ 0 h 1027134"/>
              <a:gd name="connsiteX2" fmla="*/ 225469 w 1503124"/>
              <a:gd name="connsiteY2" fmla="*/ 1027134 h 1027134"/>
              <a:gd name="connsiteX3" fmla="*/ 1503124 w 1503124"/>
              <a:gd name="connsiteY3" fmla="*/ 1027134 h 1027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3124" h="1027134">
                <a:moveTo>
                  <a:pt x="0" y="0"/>
                </a:moveTo>
                <a:lnTo>
                  <a:pt x="225469" y="0"/>
                </a:lnTo>
                <a:lnTo>
                  <a:pt x="225469" y="1027134"/>
                </a:lnTo>
                <a:lnTo>
                  <a:pt x="1503124" y="1027134"/>
                </a:lnTo>
              </a:path>
            </a:pathLst>
          </a:custGeom>
          <a:ln w="19050">
            <a:solidFill>
              <a:srgbClr val="080808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任意多边形 60"/>
          <p:cNvSpPr/>
          <p:nvPr/>
        </p:nvSpPr>
        <p:spPr>
          <a:xfrm>
            <a:off x="9487292" y="4600582"/>
            <a:ext cx="1478072" cy="1150236"/>
          </a:xfrm>
          <a:custGeom>
            <a:avLst/>
            <a:gdLst>
              <a:gd name="connsiteX0" fmla="*/ 0 w 1478072"/>
              <a:gd name="connsiteY0" fmla="*/ 1039660 h 1039660"/>
              <a:gd name="connsiteX1" fmla="*/ 225469 w 1478072"/>
              <a:gd name="connsiteY1" fmla="*/ 1039660 h 1039660"/>
              <a:gd name="connsiteX2" fmla="*/ 225469 w 1478072"/>
              <a:gd name="connsiteY2" fmla="*/ 0 h 1039660"/>
              <a:gd name="connsiteX3" fmla="*/ 1478072 w 1478072"/>
              <a:gd name="connsiteY3" fmla="*/ 0 h 1039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8072" h="1039660">
                <a:moveTo>
                  <a:pt x="0" y="1039660"/>
                </a:moveTo>
                <a:lnTo>
                  <a:pt x="225469" y="1039660"/>
                </a:lnTo>
                <a:lnTo>
                  <a:pt x="225469" y="0"/>
                </a:lnTo>
                <a:lnTo>
                  <a:pt x="1478072" y="0"/>
                </a:lnTo>
              </a:path>
            </a:pathLst>
          </a:custGeom>
          <a:ln w="19050">
            <a:solidFill>
              <a:srgbClr val="080808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5145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 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城市轨道交通信号安全技术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1100120"/>
            <a:ext cx="3538985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1.3.1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故障</a:t>
            </a:r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-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安全技术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0" y="1885938"/>
            <a:ext cx="63349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82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rgbClr val="00AEEE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2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00AEEE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、传统的故障</a:t>
            </a: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rgbClr val="00AEEE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-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00AEEE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安全技术的主要方法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rgbClr val="00AEEE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781844" y="3028946"/>
            <a:ext cx="2667000" cy="1489075"/>
            <a:chOff x="1752600" y="2514600"/>
            <a:chExt cx="2667000" cy="1489075"/>
          </a:xfrm>
        </p:grpSpPr>
        <p:sp>
          <p:nvSpPr>
            <p:cNvPr id="14" name="平行四边形 13"/>
            <p:cNvSpPr/>
            <p:nvPr/>
          </p:nvSpPr>
          <p:spPr>
            <a:xfrm flipH="1">
              <a:off x="1752600" y="2514600"/>
              <a:ext cx="2667000" cy="1489075"/>
            </a:xfrm>
            <a:prstGeom prst="parallelogram">
              <a:avLst/>
            </a:prstGeom>
            <a:solidFill>
              <a:srgbClr val="00B050"/>
            </a:solidFill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+mj-ea"/>
                <a:ea typeface="+mj-ea"/>
              </a:endParaRPr>
            </a:p>
          </p:txBody>
        </p:sp>
        <p:sp>
          <p:nvSpPr>
            <p:cNvPr id="15" name="TextBox 7"/>
            <p:cNvSpPr txBox="1">
              <a:spLocks noChangeArrowheads="1"/>
            </p:cNvSpPr>
            <p:nvPr/>
          </p:nvSpPr>
          <p:spPr bwMode="auto">
            <a:xfrm>
              <a:off x="2071688" y="3038475"/>
              <a:ext cx="2143125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+mj-ea"/>
                  <a:ea typeface="+mj-ea"/>
                </a:rPr>
                <a:t>安全侧分配法</a:t>
              </a:r>
            </a:p>
          </p:txBody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3525044" y="4552946"/>
            <a:ext cx="2667000" cy="1489075"/>
            <a:chOff x="4495800" y="4038600"/>
            <a:chExt cx="2667000" cy="1489075"/>
          </a:xfrm>
        </p:grpSpPr>
        <p:sp>
          <p:nvSpPr>
            <p:cNvPr id="17" name="平行四边形 16"/>
            <p:cNvSpPr/>
            <p:nvPr/>
          </p:nvSpPr>
          <p:spPr>
            <a:xfrm rot="10800000" flipV="1">
              <a:off x="4495800" y="4038600"/>
              <a:ext cx="2667000" cy="1489075"/>
            </a:xfrm>
            <a:prstGeom prst="parallelogram">
              <a:avLst/>
            </a:prstGeom>
            <a:solidFill>
              <a:srgbClr val="7030A0"/>
            </a:solidFill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+mj-ea"/>
                <a:ea typeface="+mj-ea"/>
              </a:endParaRPr>
            </a:p>
          </p:txBody>
        </p:sp>
        <p:sp>
          <p:nvSpPr>
            <p:cNvPr id="18" name="TextBox 8"/>
            <p:cNvSpPr txBox="1">
              <a:spLocks noChangeArrowheads="1"/>
            </p:cNvSpPr>
            <p:nvPr/>
          </p:nvSpPr>
          <p:spPr bwMode="auto">
            <a:xfrm>
              <a:off x="5072063" y="4548188"/>
              <a:ext cx="1643062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+mj-ea"/>
                  <a:ea typeface="+mj-ea"/>
                </a:rPr>
                <a:t>联锁法</a:t>
              </a:r>
            </a:p>
          </p:txBody>
        </p: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781844" y="4552946"/>
            <a:ext cx="2667000" cy="1489075"/>
            <a:chOff x="1752600" y="4038600"/>
            <a:chExt cx="2667000" cy="1489075"/>
          </a:xfrm>
        </p:grpSpPr>
        <p:sp>
          <p:nvSpPr>
            <p:cNvPr id="20" name="平行四边形 19"/>
            <p:cNvSpPr/>
            <p:nvPr/>
          </p:nvSpPr>
          <p:spPr>
            <a:xfrm flipH="1" flipV="1">
              <a:off x="1752600" y="4038600"/>
              <a:ext cx="2667000" cy="1489075"/>
            </a:xfrm>
            <a:prstGeom prst="parallelogram">
              <a:avLst/>
            </a:prstGeom>
            <a:solidFill>
              <a:srgbClr val="0070C0"/>
            </a:solidFill>
            <a:ln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+mj-ea"/>
                <a:ea typeface="+mj-ea"/>
              </a:endParaRPr>
            </a:p>
          </p:txBody>
        </p:sp>
        <p:sp>
          <p:nvSpPr>
            <p:cNvPr id="21" name="TextBox 9"/>
            <p:cNvSpPr txBox="1">
              <a:spLocks noChangeArrowheads="1"/>
            </p:cNvSpPr>
            <p:nvPr/>
          </p:nvSpPr>
          <p:spPr bwMode="auto">
            <a:xfrm>
              <a:off x="2428875" y="4505325"/>
              <a:ext cx="1357313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+mj-ea"/>
                  <a:ea typeface="+mj-ea"/>
                </a:rPr>
                <a:t>闭环法</a:t>
              </a:r>
            </a:p>
          </p:txBody>
        </p:sp>
      </p:grpSp>
      <p:grpSp>
        <p:nvGrpSpPr>
          <p:cNvPr id="22" name="组合 21"/>
          <p:cNvGrpSpPr>
            <a:grpSpLocks/>
          </p:cNvGrpSpPr>
          <p:nvPr/>
        </p:nvGrpSpPr>
        <p:grpSpPr bwMode="auto">
          <a:xfrm>
            <a:off x="3525044" y="3028946"/>
            <a:ext cx="2667000" cy="1489075"/>
            <a:chOff x="4495800" y="2514600"/>
            <a:chExt cx="2667000" cy="1489075"/>
          </a:xfrm>
        </p:grpSpPr>
        <p:sp>
          <p:nvSpPr>
            <p:cNvPr id="23" name="平行四边形 22"/>
            <p:cNvSpPr/>
            <p:nvPr/>
          </p:nvSpPr>
          <p:spPr>
            <a:xfrm rot="10800000">
              <a:off x="4495800" y="2514600"/>
              <a:ext cx="2667000" cy="1489075"/>
            </a:xfrm>
            <a:prstGeom prst="parallelogram">
              <a:avLst/>
            </a:prstGeom>
            <a:solidFill>
              <a:srgbClr val="FF9900"/>
            </a:solidFill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+mj-ea"/>
                <a:ea typeface="+mj-ea"/>
              </a:endParaRPr>
            </a:p>
          </p:txBody>
        </p:sp>
        <p:sp>
          <p:nvSpPr>
            <p:cNvPr id="24" name="TextBox 10"/>
            <p:cNvSpPr txBox="1">
              <a:spLocks noChangeArrowheads="1"/>
            </p:cNvSpPr>
            <p:nvPr/>
          </p:nvSpPr>
          <p:spPr bwMode="auto">
            <a:xfrm>
              <a:off x="5224463" y="3048000"/>
              <a:ext cx="1704975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+mj-ea"/>
                  <a:ea typeface="+mj-ea"/>
                </a:rPr>
                <a:t>排除法</a:t>
              </a:r>
            </a:p>
          </p:txBody>
        </p:sp>
      </p:grpSp>
      <p:sp>
        <p:nvSpPr>
          <p:cNvPr id="27" name="矩形 26"/>
          <p:cNvSpPr/>
          <p:nvPr/>
        </p:nvSpPr>
        <p:spPr>
          <a:xfrm>
            <a:off x="8549498" y="2300164"/>
            <a:ext cx="3000396" cy="400110"/>
          </a:xfrm>
          <a:prstGeom prst="rect">
            <a:avLst/>
          </a:prstGeom>
          <a:solidFill>
            <a:srgbClr val="CCECFF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prstClr val="black"/>
                </a:solidFill>
              </a:rPr>
              <a:t>危险侧故障率最小化技术</a:t>
            </a:r>
            <a:endParaRPr lang="zh-CN" altLang="en-US" sz="2000" b="1" dirty="0"/>
          </a:p>
        </p:txBody>
      </p:sp>
      <p:sp>
        <p:nvSpPr>
          <p:cNvPr id="28" name="矩形 27"/>
          <p:cNvSpPr/>
          <p:nvPr/>
        </p:nvSpPr>
        <p:spPr>
          <a:xfrm>
            <a:off x="8549496" y="2843150"/>
            <a:ext cx="2594937" cy="400110"/>
          </a:xfrm>
          <a:prstGeom prst="rect">
            <a:avLst/>
          </a:prstGeom>
          <a:solidFill>
            <a:srgbClr val="CCECFF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prstClr val="black"/>
                </a:solidFill>
              </a:rPr>
              <a:t>防错办技术</a:t>
            </a:r>
            <a:endParaRPr lang="zh-CN" altLang="en-US" sz="2000" b="1" dirty="0"/>
          </a:p>
        </p:txBody>
      </p:sp>
      <p:sp>
        <p:nvSpPr>
          <p:cNvPr id="29" name="矩形 28"/>
          <p:cNvSpPr/>
          <p:nvPr/>
        </p:nvSpPr>
        <p:spPr>
          <a:xfrm>
            <a:off x="8549497" y="3371734"/>
            <a:ext cx="2614874" cy="400110"/>
          </a:xfrm>
          <a:prstGeom prst="rect">
            <a:avLst/>
          </a:prstGeom>
          <a:solidFill>
            <a:srgbClr val="CCECFF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prstClr val="black"/>
                </a:solidFill>
              </a:rPr>
              <a:t>故障弱化技术</a:t>
            </a:r>
            <a:endParaRPr lang="zh-CN" altLang="en-US" sz="2000" b="1" dirty="0"/>
          </a:p>
        </p:txBody>
      </p:sp>
      <p:sp>
        <p:nvSpPr>
          <p:cNvPr id="30" name="矩形 29"/>
          <p:cNvSpPr/>
          <p:nvPr/>
        </p:nvSpPr>
        <p:spPr>
          <a:xfrm>
            <a:off x="8549496" y="3914720"/>
            <a:ext cx="2594937" cy="400110"/>
          </a:xfrm>
          <a:prstGeom prst="rect">
            <a:avLst/>
          </a:prstGeom>
          <a:solidFill>
            <a:srgbClr val="CCECFF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prstClr val="black"/>
                </a:solidFill>
              </a:rPr>
              <a:t>冗余技术</a:t>
            </a:r>
            <a:endParaRPr lang="zh-CN" altLang="en-US" sz="2000" b="1" dirty="0"/>
          </a:p>
        </p:txBody>
      </p:sp>
      <p:sp>
        <p:nvSpPr>
          <p:cNvPr id="31" name="矩形 30"/>
          <p:cNvSpPr/>
          <p:nvPr/>
        </p:nvSpPr>
        <p:spPr>
          <a:xfrm>
            <a:off x="8549496" y="4443304"/>
            <a:ext cx="2594937" cy="400110"/>
          </a:xfrm>
          <a:prstGeom prst="rect">
            <a:avLst/>
          </a:prstGeom>
          <a:solidFill>
            <a:srgbClr val="CCECFF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prstClr val="black"/>
                </a:solidFill>
              </a:rPr>
              <a:t>多重化技术</a:t>
            </a:r>
            <a:endParaRPr lang="zh-CN" altLang="en-US" sz="2000" b="1" dirty="0"/>
          </a:p>
        </p:txBody>
      </p:sp>
      <p:sp>
        <p:nvSpPr>
          <p:cNvPr id="32" name="矩形 31"/>
          <p:cNvSpPr/>
          <p:nvPr/>
        </p:nvSpPr>
        <p:spPr>
          <a:xfrm>
            <a:off x="8549497" y="4986290"/>
            <a:ext cx="2614874" cy="400110"/>
          </a:xfrm>
          <a:prstGeom prst="rect">
            <a:avLst/>
          </a:prstGeom>
          <a:solidFill>
            <a:srgbClr val="CCECFF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prstClr val="black"/>
                </a:solidFill>
              </a:rPr>
              <a:t>安全冗余技术</a:t>
            </a:r>
            <a:endParaRPr lang="zh-CN" altLang="en-US" sz="2000" b="1" dirty="0"/>
          </a:p>
        </p:txBody>
      </p:sp>
      <p:sp>
        <p:nvSpPr>
          <p:cNvPr id="33" name="矩形 32"/>
          <p:cNvSpPr/>
          <p:nvPr/>
        </p:nvSpPr>
        <p:spPr>
          <a:xfrm>
            <a:off x="8549497" y="5557794"/>
            <a:ext cx="2643206" cy="400110"/>
          </a:xfrm>
          <a:prstGeom prst="rect">
            <a:avLst/>
          </a:prstGeom>
          <a:solidFill>
            <a:srgbClr val="CCECFF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prstClr val="black"/>
                </a:solidFill>
              </a:rPr>
              <a:t>故障检测与诊断技术</a:t>
            </a:r>
            <a:endParaRPr lang="zh-CN" altLang="en-US" sz="2000" b="1" dirty="0"/>
          </a:p>
        </p:txBody>
      </p:sp>
      <p:sp>
        <p:nvSpPr>
          <p:cNvPr id="34" name="矩形 33"/>
          <p:cNvSpPr/>
          <p:nvPr/>
        </p:nvSpPr>
        <p:spPr>
          <a:xfrm>
            <a:off x="8549497" y="6129298"/>
            <a:ext cx="2614874" cy="400110"/>
          </a:xfrm>
          <a:prstGeom prst="rect">
            <a:avLst/>
          </a:prstGeom>
          <a:solidFill>
            <a:srgbClr val="CCECFF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prstClr val="black"/>
                </a:solidFill>
              </a:rPr>
              <a:t>故障恢复技术</a:t>
            </a:r>
            <a:endParaRPr lang="zh-CN" altLang="en-US" sz="2000" b="1" dirty="0"/>
          </a:p>
        </p:txBody>
      </p:sp>
      <p:sp>
        <p:nvSpPr>
          <p:cNvPr id="35" name="矩形 34"/>
          <p:cNvSpPr/>
          <p:nvPr/>
        </p:nvSpPr>
        <p:spPr>
          <a:xfrm>
            <a:off x="8549497" y="6700802"/>
            <a:ext cx="2614874" cy="400110"/>
          </a:xfrm>
          <a:prstGeom prst="rect">
            <a:avLst/>
          </a:prstGeom>
          <a:solidFill>
            <a:srgbClr val="CCECFF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prstClr val="black"/>
                </a:solidFill>
              </a:rPr>
              <a:t>过程控制技术</a:t>
            </a:r>
            <a:endParaRPr lang="zh-CN" altLang="en-US" sz="2000" b="1" dirty="0"/>
          </a:p>
        </p:txBody>
      </p:sp>
      <p:sp>
        <p:nvSpPr>
          <p:cNvPr id="36" name="任意多边形 35"/>
          <p:cNvSpPr/>
          <p:nvPr/>
        </p:nvSpPr>
        <p:spPr>
          <a:xfrm>
            <a:off x="7885331" y="1972795"/>
            <a:ext cx="0" cy="4935255"/>
          </a:xfrm>
          <a:custGeom>
            <a:avLst/>
            <a:gdLst>
              <a:gd name="connsiteX0" fmla="*/ 0 w 0"/>
              <a:gd name="connsiteY0" fmla="*/ 0 h 4935255"/>
              <a:gd name="connsiteX1" fmla="*/ 0 w 0"/>
              <a:gd name="connsiteY1" fmla="*/ 4935255 h 4935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4935255">
                <a:moveTo>
                  <a:pt x="0" y="0"/>
                </a:moveTo>
                <a:lnTo>
                  <a:pt x="0" y="4935255"/>
                </a:lnTo>
              </a:path>
            </a:pathLst>
          </a:cu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7897857" y="2461310"/>
            <a:ext cx="676406" cy="0"/>
          </a:xfrm>
          <a:custGeom>
            <a:avLst/>
            <a:gdLst>
              <a:gd name="connsiteX0" fmla="*/ 0 w 676406"/>
              <a:gd name="connsiteY0" fmla="*/ 0 h 0"/>
              <a:gd name="connsiteX1" fmla="*/ 676406 w 67640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76406">
                <a:moveTo>
                  <a:pt x="0" y="0"/>
                </a:moveTo>
                <a:lnTo>
                  <a:pt x="676406" y="0"/>
                </a:lnTo>
              </a:path>
            </a:pathLst>
          </a:cu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>
            <a:off x="7885331" y="3037508"/>
            <a:ext cx="688932" cy="0"/>
          </a:xfrm>
          <a:custGeom>
            <a:avLst/>
            <a:gdLst>
              <a:gd name="connsiteX0" fmla="*/ 0 w 688932"/>
              <a:gd name="connsiteY0" fmla="*/ 0 h 0"/>
              <a:gd name="connsiteX1" fmla="*/ 688932 w 68893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88932">
                <a:moveTo>
                  <a:pt x="0" y="0"/>
                </a:moveTo>
                <a:lnTo>
                  <a:pt x="688932" y="0"/>
                </a:lnTo>
              </a:path>
            </a:pathLst>
          </a:cu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任意多边形 38"/>
          <p:cNvSpPr/>
          <p:nvPr/>
        </p:nvSpPr>
        <p:spPr>
          <a:xfrm>
            <a:off x="7885331" y="3588653"/>
            <a:ext cx="651354" cy="0"/>
          </a:xfrm>
          <a:custGeom>
            <a:avLst/>
            <a:gdLst>
              <a:gd name="connsiteX0" fmla="*/ 0 w 651354"/>
              <a:gd name="connsiteY0" fmla="*/ 0 h 0"/>
              <a:gd name="connsiteX1" fmla="*/ 651354 w 651354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51354">
                <a:moveTo>
                  <a:pt x="0" y="0"/>
                </a:moveTo>
                <a:lnTo>
                  <a:pt x="651354" y="0"/>
                </a:lnTo>
              </a:path>
            </a:pathLst>
          </a:cu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>
            <a:off x="7897857" y="4114746"/>
            <a:ext cx="651354" cy="0"/>
          </a:xfrm>
          <a:custGeom>
            <a:avLst/>
            <a:gdLst>
              <a:gd name="connsiteX0" fmla="*/ 0 w 651354"/>
              <a:gd name="connsiteY0" fmla="*/ 0 h 0"/>
              <a:gd name="connsiteX1" fmla="*/ 651354 w 651354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51354">
                <a:moveTo>
                  <a:pt x="0" y="0"/>
                </a:moveTo>
                <a:lnTo>
                  <a:pt x="651354" y="0"/>
                </a:lnTo>
              </a:path>
            </a:pathLst>
          </a:cu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7885331" y="4629100"/>
            <a:ext cx="663880" cy="0"/>
          </a:xfrm>
          <a:custGeom>
            <a:avLst/>
            <a:gdLst>
              <a:gd name="connsiteX0" fmla="*/ 0 w 663880"/>
              <a:gd name="connsiteY0" fmla="*/ 0 h 0"/>
              <a:gd name="connsiteX1" fmla="*/ 663880 w 66388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3880">
                <a:moveTo>
                  <a:pt x="0" y="0"/>
                </a:moveTo>
                <a:lnTo>
                  <a:pt x="663880" y="0"/>
                </a:lnTo>
              </a:path>
            </a:pathLst>
          </a:cu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7885331" y="5191984"/>
            <a:ext cx="688932" cy="0"/>
          </a:xfrm>
          <a:custGeom>
            <a:avLst/>
            <a:gdLst>
              <a:gd name="connsiteX0" fmla="*/ 0 w 688932"/>
              <a:gd name="connsiteY0" fmla="*/ 0 h 0"/>
              <a:gd name="connsiteX1" fmla="*/ 688932 w 68893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88932">
                <a:moveTo>
                  <a:pt x="0" y="0"/>
                </a:moveTo>
                <a:lnTo>
                  <a:pt x="688932" y="0"/>
                </a:lnTo>
              </a:path>
            </a:pathLst>
          </a:cu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>
            <a:off x="7897857" y="5768182"/>
            <a:ext cx="651354" cy="0"/>
          </a:xfrm>
          <a:custGeom>
            <a:avLst/>
            <a:gdLst>
              <a:gd name="connsiteX0" fmla="*/ 0 w 651354"/>
              <a:gd name="connsiteY0" fmla="*/ 0 h 0"/>
              <a:gd name="connsiteX1" fmla="*/ 651354 w 651354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51354">
                <a:moveTo>
                  <a:pt x="0" y="0"/>
                </a:moveTo>
                <a:lnTo>
                  <a:pt x="651354" y="0"/>
                </a:lnTo>
              </a:path>
            </a:pathLst>
          </a:cu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7872805" y="6344379"/>
            <a:ext cx="713984" cy="0"/>
          </a:xfrm>
          <a:custGeom>
            <a:avLst/>
            <a:gdLst>
              <a:gd name="connsiteX0" fmla="*/ 0 w 713984"/>
              <a:gd name="connsiteY0" fmla="*/ 0 h 0"/>
              <a:gd name="connsiteX1" fmla="*/ 713984 w 713984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3984">
                <a:moveTo>
                  <a:pt x="0" y="0"/>
                </a:moveTo>
                <a:lnTo>
                  <a:pt x="713984" y="0"/>
                </a:lnTo>
              </a:path>
            </a:pathLst>
          </a:cu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>
            <a:off x="7885331" y="6920576"/>
            <a:ext cx="676406" cy="0"/>
          </a:xfrm>
          <a:custGeom>
            <a:avLst/>
            <a:gdLst>
              <a:gd name="connsiteX0" fmla="*/ 0 w 676406"/>
              <a:gd name="connsiteY0" fmla="*/ 0 h 0"/>
              <a:gd name="connsiteX1" fmla="*/ 676406 w 67640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76406">
                <a:moveTo>
                  <a:pt x="0" y="0"/>
                </a:moveTo>
                <a:lnTo>
                  <a:pt x="676406" y="0"/>
                </a:lnTo>
              </a:path>
            </a:pathLst>
          </a:cu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Rectangle 1"/>
          <p:cNvSpPr>
            <a:spLocks noChangeArrowheads="1"/>
          </p:cNvSpPr>
          <p:nvPr/>
        </p:nvSpPr>
        <p:spPr bwMode="auto">
          <a:xfrm>
            <a:off x="6620671" y="1485828"/>
            <a:ext cx="3714776" cy="46166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82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3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、其他的信号安全技术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2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334128" y="2028814"/>
            <a:ext cx="11072890" cy="392909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048508" y="314302"/>
            <a:ext cx="5145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 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城市轨道交通信号安全技术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1100120"/>
            <a:ext cx="5895399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1.3.2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现代信号系统安全技术的特点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2756" y="2314566"/>
            <a:ext cx="10429948" cy="393954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zh-CN" altLang="en-US" b="1" dirty="0" smtClean="0"/>
              <a:t>现代信号系统的故障</a:t>
            </a:r>
            <a:r>
              <a:rPr lang="en-US" altLang="zh-CN" b="1" dirty="0" smtClean="0"/>
              <a:t>—</a:t>
            </a:r>
            <a:r>
              <a:rPr lang="zh-CN" altLang="en-US" b="1" dirty="0" smtClean="0"/>
              <a:t>安全特性，是建立在</a:t>
            </a:r>
            <a:r>
              <a:rPr lang="zh-CN" altLang="en-US" b="1" dirty="0" smtClean="0">
                <a:solidFill>
                  <a:srgbClr val="FF0000"/>
                </a:solidFill>
              </a:rPr>
              <a:t>高可靠性</a:t>
            </a:r>
            <a:r>
              <a:rPr lang="zh-CN" altLang="en-US" b="1" dirty="0" smtClean="0"/>
              <a:t>基础上的</a:t>
            </a:r>
            <a:endParaRPr lang="en-US" altLang="zh-CN" b="1" dirty="0" smtClean="0"/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zh-CN" altLang="en-US" b="1" dirty="0" smtClean="0"/>
              <a:t>设备或系统的故障不可避免，可以足够小，但不可能为零</a:t>
            </a:r>
            <a:endParaRPr lang="en-US" altLang="zh-CN" b="1" dirty="0" smtClean="0"/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zh-CN" altLang="en-US" b="1" dirty="0" smtClean="0"/>
              <a:t>故障的后果可分为危险侧和安全侧，危险侧故障概率应足够小</a:t>
            </a:r>
            <a:endParaRPr lang="en-US" altLang="zh-CN" b="1" dirty="0" smtClean="0"/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zh-CN" altLang="en-US" b="1" dirty="0" smtClean="0"/>
              <a:t>安全侧故障也应尽量小，不然可用性就差</a:t>
            </a:r>
            <a:endParaRPr lang="en-US" altLang="zh-CN" b="1" dirty="0" smtClean="0"/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endParaRPr lang="zh-CN" alt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619880" y="3243260"/>
            <a:ext cx="11072890" cy="32861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048508" y="314302"/>
            <a:ext cx="5145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 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城市轨道交通信号安全技术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1100120"/>
            <a:ext cx="5895399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1.3.2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现代信号系统安全技术的特点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4194" y="3386136"/>
            <a:ext cx="10644262" cy="297773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/>
              <a:t>（</a:t>
            </a:r>
            <a:r>
              <a:rPr lang="en-US" b="1" dirty="0" smtClean="0"/>
              <a:t>1</a:t>
            </a:r>
            <a:r>
              <a:rPr lang="zh-CN" altLang="en-US" b="1" dirty="0" smtClean="0"/>
              <a:t>）沿用了传统的安全技术</a:t>
            </a:r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（</a:t>
            </a:r>
            <a:r>
              <a:rPr lang="en-US" b="1" dirty="0" smtClean="0"/>
              <a:t>2</a:t>
            </a:r>
            <a:r>
              <a:rPr lang="zh-CN" altLang="en-US" b="1" dirty="0" smtClean="0"/>
              <a:t>）采用各种可靠性技术和容错技术</a:t>
            </a:r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（</a:t>
            </a:r>
            <a:r>
              <a:rPr lang="en-US" b="1" dirty="0" smtClean="0"/>
              <a:t>3</a:t>
            </a:r>
            <a:r>
              <a:rPr lang="zh-CN" altLang="en-US" b="1" dirty="0" smtClean="0"/>
              <a:t>）完整和详细的标准</a:t>
            </a:r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（</a:t>
            </a:r>
            <a:r>
              <a:rPr lang="en-US" b="1" dirty="0" smtClean="0"/>
              <a:t>4</a:t>
            </a:r>
            <a:r>
              <a:rPr lang="zh-CN" altLang="en-US" b="1" dirty="0" smtClean="0"/>
              <a:t>）加强过程控制</a:t>
            </a:r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（</a:t>
            </a:r>
            <a:r>
              <a:rPr lang="en-US" b="1" dirty="0" smtClean="0"/>
              <a:t>5</a:t>
            </a:r>
            <a:r>
              <a:rPr lang="zh-CN" altLang="en-US" b="1" dirty="0" smtClean="0"/>
              <a:t>）加强故障检测和系统测试，对系统自身的检测和专门的检测都很重视</a:t>
            </a:r>
            <a:endParaRPr lang="zh-CN" altLang="en-US" b="1" dirty="0"/>
          </a:p>
        </p:txBody>
      </p:sp>
      <p:sp>
        <p:nvSpPr>
          <p:cNvPr id="7" name="矩形 6"/>
          <p:cNvSpPr/>
          <p:nvPr/>
        </p:nvSpPr>
        <p:spPr>
          <a:xfrm>
            <a:off x="834194" y="1814500"/>
            <a:ext cx="8343128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b="1" dirty="0" smtClean="0">
                <a:solidFill>
                  <a:prstClr val="black"/>
                </a:solidFill>
              </a:rPr>
              <a:t>现代信号系统依据新特点、新概念采取一系列有效的措施，来实现现代信号系统的故障</a:t>
            </a:r>
            <a:r>
              <a:rPr lang="en-US" altLang="zh-CN" b="1" dirty="0" smtClean="0">
                <a:solidFill>
                  <a:prstClr val="black"/>
                </a:solidFill>
              </a:rPr>
              <a:t>—</a:t>
            </a:r>
            <a:r>
              <a:rPr lang="zh-CN" altLang="en-US" b="1" dirty="0" smtClean="0">
                <a:solidFill>
                  <a:prstClr val="black"/>
                </a:solidFill>
              </a:rPr>
              <a:t>安全特性，主要包括：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5145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 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城市轨道交通信号安全技术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1100120"/>
            <a:ext cx="2663746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1.3.3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降级模式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0" y="1885938"/>
            <a:ext cx="5120474" cy="18461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ATC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系统由</a:t>
            </a:r>
            <a:r>
              <a:rPr lang="en-US" altLang="zh-CN" sz="2000" b="1" u="sng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ATP</a:t>
            </a:r>
            <a:r>
              <a:rPr lang="zh-CN" altLang="en-US" sz="2000" b="1" u="sng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2000" b="1" u="sng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ATO</a:t>
            </a:r>
            <a:r>
              <a:rPr lang="zh-CN" altLang="en-US" sz="2000" b="1" u="sng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、 </a:t>
            </a:r>
            <a:r>
              <a:rPr lang="en-US" altLang="zh-CN" sz="2000" b="1" u="sng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ATS</a:t>
            </a:r>
            <a:r>
              <a:rPr lang="zh-CN" altLang="en-US" sz="2000" b="1" u="sng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、 </a:t>
            </a:r>
            <a:r>
              <a:rPr lang="en-US" altLang="zh-CN" sz="2000" b="1" u="sng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CI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组成</a:t>
            </a:r>
            <a:endParaRPr lang="en-US" altLang="zh-CN" sz="2000" b="1" dirty="0" smtClean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ATP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CI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子系统属于</a:t>
            </a:r>
            <a:r>
              <a:rPr lang="zh-CN" altLang="en-US" sz="2000" b="1" dirty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故障安全类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设备</a:t>
            </a:r>
            <a:endParaRPr lang="en-US" altLang="zh-CN" sz="2000" b="1" dirty="0" smtClean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en-US" altLang="zh-CN" sz="20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ATO</a:t>
            </a:r>
            <a:r>
              <a:rPr lang="zh-CN" altLang="en-US" sz="2000" b="1" dirty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2000" b="1" dirty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ATS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子系统</a:t>
            </a:r>
            <a:r>
              <a:rPr lang="zh-CN" altLang="en-US" sz="20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非故障</a:t>
            </a:r>
            <a:r>
              <a:rPr lang="zh-CN" altLang="en-US" sz="2000" b="1" dirty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安全类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设备</a:t>
            </a:r>
            <a:endParaRPr lang="zh-CN" altLang="en-US" sz="2000" b="1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12241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9937" name="Object 1"/>
          <p:cNvGraphicFramePr>
            <a:graphicFrameLocks noChangeAspect="1"/>
          </p:cNvGraphicFramePr>
          <p:nvPr/>
        </p:nvGraphicFramePr>
        <p:xfrm>
          <a:off x="4874719" y="2028814"/>
          <a:ext cx="7366494" cy="4643470"/>
        </p:xfrm>
        <a:graphic>
          <a:graphicData uri="http://schemas.openxmlformats.org/presentationml/2006/ole">
            <p:oleObj spid="_x0000_s39937" r:id="rId3" imgW="5182309" imgH="3274872" progId="">
              <p:embed/>
            </p:oleObj>
          </a:graphicData>
        </a:graphic>
      </p:graphicFrame>
      <p:sp>
        <p:nvSpPr>
          <p:cNvPr id="7" name="矩形 6"/>
          <p:cNvSpPr/>
          <p:nvPr/>
        </p:nvSpPr>
        <p:spPr>
          <a:xfrm>
            <a:off x="191252" y="5172086"/>
            <a:ext cx="507209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/>
              <a:t>降级模式是</a:t>
            </a:r>
            <a:r>
              <a:rPr lang="en-US" sz="2000" b="1" dirty="0" smtClean="0"/>
              <a:t>ATC</a:t>
            </a:r>
            <a:r>
              <a:rPr lang="zh-CN" altLang="en-US" sz="2000" b="1" dirty="0" smtClean="0"/>
              <a:t>系统在本级行车控制模式下不能工作时，</a:t>
            </a:r>
            <a:r>
              <a:rPr lang="zh-CN" altLang="en-US" sz="2000" b="1" dirty="0" smtClean="0">
                <a:solidFill>
                  <a:srgbClr val="0303EB"/>
                </a:solidFill>
              </a:rPr>
              <a:t>自动</a:t>
            </a:r>
            <a:r>
              <a:rPr lang="zh-CN" altLang="en-US" sz="2000" b="1" dirty="0" smtClean="0"/>
              <a:t>或</a:t>
            </a:r>
            <a:r>
              <a:rPr lang="zh-CN" altLang="en-US" sz="2000" b="1" dirty="0" smtClean="0">
                <a:solidFill>
                  <a:srgbClr val="0303EB"/>
                </a:solidFill>
              </a:rPr>
              <a:t>手动转换</a:t>
            </a:r>
            <a:r>
              <a:rPr lang="zh-CN" altLang="en-US" sz="2000" b="1" dirty="0" smtClean="0"/>
              <a:t>到</a:t>
            </a:r>
            <a:r>
              <a:rPr lang="zh-CN" altLang="en-US" sz="2000" b="1" dirty="0" smtClean="0">
                <a:solidFill>
                  <a:srgbClr val="0303EB"/>
                </a:solidFill>
              </a:rPr>
              <a:t>下一级</a:t>
            </a:r>
            <a:r>
              <a:rPr lang="zh-CN" altLang="en-US" sz="2000" b="1" dirty="0" smtClean="0"/>
              <a:t>行车控制模式下，并维持运营的方式。</a:t>
            </a:r>
            <a:endParaRPr lang="zh-CN" altLang="en-US" sz="2000" b="1" dirty="0"/>
          </a:p>
        </p:txBody>
      </p:sp>
      <p:sp>
        <p:nvSpPr>
          <p:cNvPr id="8" name="圆角矩形 7"/>
          <p:cNvSpPr/>
          <p:nvPr/>
        </p:nvSpPr>
        <p:spPr>
          <a:xfrm>
            <a:off x="191252" y="5029210"/>
            <a:ext cx="5214974" cy="17145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右箭头 40"/>
          <p:cNvSpPr/>
          <p:nvPr/>
        </p:nvSpPr>
        <p:spPr>
          <a:xfrm rot="16200000">
            <a:off x="-694175" y="3771497"/>
            <a:ext cx="3857652" cy="1801046"/>
          </a:xfrm>
          <a:prstGeom prst="rightArrow">
            <a:avLst/>
          </a:prstGeom>
          <a:scene3d>
            <a:camera prst="orthographicFront"/>
            <a:lightRig rig="chilly" dir="t"/>
          </a:scene3d>
          <a:sp3d z="-12700" extrusionH="1700" prstMaterial="translucentPowder">
            <a:bevelT w="25400" h="6350" prst="softRound"/>
            <a:bevelB w="0" h="0" prst="convex"/>
          </a:sp3d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" name="矩形 1"/>
          <p:cNvSpPr/>
          <p:nvPr/>
        </p:nvSpPr>
        <p:spPr>
          <a:xfrm>
            <a:off x="1048508" y="314302"/>
            <a:ext cx="5145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 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城市轨道交通信号安全技术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1100120"/>
            <a:ext cx="2663746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1.3.3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降级模式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12241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05566" y="1671624"/>
            <a:ext cx="6118225" cy="61504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ATS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子系统故障下的降级控制方式</a:t>
            </a:r>
            <a:endParaRPr lang="en-US" altLang="zh-CN" sz="2000" b="1" dirty="0" smtClean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32" name="Pentagon 12"/>
          <p:cNvSpPr>
            <a:spLocks noChangeArrowheads="1"/>
          </p:cNvSpPr>
          <p:nvPr/>
        </p:nvSpPr>
        <p:spPr bwMode="auto">
          <a:xfrm>
            <a:off x="905632" y="4171954"/>
            <a:ext cx="714380" cy="357190"/>
          </a:xfrm>
          <a:prstGeom prst="homePlate">
            <a:avLst>
              <a:gd name="adj" fmla="val 49715"/>
            </a:avLst>
          </a:prstGeom>
          <a:gradFill rotWithShape="1">
            <a:gsLst>
              <a:gs pos="0">
                <a:srgbClr val="242424"/>
              </a:gs>
              <a:gs pos="50000">
                <a:srgbClr val="000000"/>
              </a:gs>
              <a:gs pos="100000">
                <a:srgbClr val="242424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anchor="ctr"/>
          <a:lstStyle/>
          <a:p>
            <a:pPr indent="-342900" algn="ctr"/>
            <a:r>
              <a:rPr lang="en-US" altLang="zh-CN" noProof="1" smtClean="0">
                <a:solidFill>
                  <a:schemeClr val="bg1"/>
                </a:solidFill>
                <a:latin typeface="Calibri" pitchFamily="34" charset="0"/>
                <a:ea typeface="MS PGothic" pitchFamily="34" charset="-128"/>
              </a:rPr>
              <a:t>2</a:t>
            </a:r>
            <a:endParaRPr lang="zh-CN" altLang="en-US" noProof="1">
              <a:solidFill>
                <a:schemeClr val="bg1"/>
              </a:solidFill>
              <a:latin typeface="Calibri" pitchFamily="34" charset="0"/>
              <a:ea typeface="MS PGothic" pitchFamily="34" charset="-128"/>
            </a:endParaRPr>
          </a:p>
        </p:txBody>
      </p:sp>
      <p:sp>
        <p:nvSpPr>
          <p:cNvPr id="33" name="Pentagon 12"/>
          <p:cNvSpPr>
            <a:spLocks noChangeArrowheads="1"/>
          </p:cNvSpPr>
          <p:nvPr/>
        </p:nvSpPr>
        <p:spPr bwMode="auto">
          <a:xfrm>
            <a:off x="905632" y="3171822"/>
            <a:ext cx="714380" cy="357190"/>
          </a:xfrm>
          <a:prstGeom prst="homePlate">
            <a:avLst>
              <a:gd name="adj" fmla="val 49715"/>
            </a:avLst>
          </a:prstGeom>
          <a:gradFill rotWithShape="1">
            <a:gsLst>
              <a:gs pos="0">
                <a:srgbClr val="242424"/>
              </a:gs>
              <a:gs pos="50000">
                <a:srgbClr val="000000"/>
              </a:gs>
              <a:gs pos="100000">
                <a:srgbClr val="242424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anchor="ctr"/>
          <a:lstStyle/>
          <a:p>
            <a:pPr indent="-342900" algn="ctr"/>
            <a:r>
              <a:rPr lang="en-US" altLang="zh-CN" noProof="1" smtClean="0">
                <a:solidFill>
                  <a:schemeClr val="bg1"/>
                </a:solidFill>
                <a:latin typeface="Calibri" pitchFamily="34" charset="0"/>
                <a:ea typeface="MS PGothic" pitchFamily="34" charset="-128"/>
              </a:rPr>
              <a:t>1</a:t>
            </a:r>
            <a:endParaRPr lang="zh-CN" altLang="en-US" noProof="1">
              <a:solidFill>
                <a:schemeClr val="bg1"/>
              </a:solidFill>
              <a:latin typeface="Calibri" pitchFamily="34" charset="0"/>
              <a:ea typeface="MS PGothic" pitchFamily="34" charset="-128"/>
            </a:endParaRPr>
          </a:p>
        </p:txBody>
      </p:sp>
      <p:sp>
        <p:nvSpPr>
          <p:cNvPr id="34" name="Pentagon 12"/>
          <p:cNvSpPr>
            <a:spLocks noChangeArrowheads="1"/>
          </p:cNvSpPr>
          <p:nvPr/>
        </p:nvSpPr>
        <p:spPr bwMode="auto">
          <a:xfrm>
            <a:off x="905632" y="5100648"/>
            <a:ext cx="714380" cy="357190"/>
          </a:xfrm>
          <a:prstGeom prst="homePlate">
            <a:avLst>
              <a:gd name="adj" fmla="val 49715"/>
            </a:avLst>
          </a:prstGeom>
          <a:gradFill rotWithShape="1">
            <a:gsLst>
              <a:gs pos="0">
                <a:srgbClr val="242424"/>
              </a:gs>
              <a:gs pos="50000">
                <a:srgbClr val="000000"/>
              </a:gs>
              <a:gs pos="100000">
                <a:srgbClr val="242424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anchor="ctr"/>
          <a:lstStyle/>
          <a:p>
            <a:pPr indent="-342900" algn="ctr"/>
            <a:r>
              <a:rPr lang="en-US" altLang="zh-CN" noProof="1" smtClean="0">
                <a:solidFill>
                  <a:schemeClr val="bg1"/>
                </a:solidFill>
                <a:latin typeface="Calibri" pitchFamily="34" charset="0"/>
                <a:ea typeface="MS PGothic" pitchFamily="34" charset="-128"/>
              </a:rPr>
              <a:t>3</a:t>
            </a:r>
            <a:endParaRPr lang="zh-CN" altLang="en-US" noProof="1">
              <a:solidFill>
                <a:schemeClr val="bg1"/>
              </a:solidFill>
              <a:latin typeface="Calibri" pitchFamily="34" charset="0"/>
              <a:ea typeface="MS PGothic" pitchFamily="34" charset="-128"/>
            </a:endParaRPr>
          </a:p>
        </p:txBody>
      </p:sp>
      <p:sp>
        <p:nvSpPr>
          <p:cNvPr id="35" name="Pentagon 12"/>
          <p:cNvSpPr>
            <a:spLocks noChangeArrowheads="1"/>
          </p:cNvSpPr>
          <p:nvPr/>
        </p:nvSpPr>
        <p:spPr bwMode="auto">
          <a:xfrm>
            <a:off x="905632" y="6100780"/>
            <a:ext cx="714380" cy="357190"/>
          </a:xfrm>
          <a:prstGeom prst="homePlate">
            <a:avLst>
              <a:gd name="adj" fmla="val 49715"/>
            </a:avLst>
          </a:prstGeom>
          <a:gradFill rotWithShape="1">
            <a:gsLst>
              <a:gs pos="0">
                <a:srgbClr val="242424"/>
              </a:gs>
              <a:gs pos="50000">
                <a:srgbClr val="000000"/>
              </a:gs>
              <a:gs pos="100000">
                <a:srgbClr val="242424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anchor="ctr"/>
          <a:lstStyle/>
          <a:p>
            <a:pPr indent="-342900" algn="ctr"/>
            <a:r>
              <a:rPr lang="en-US" altLang="zh-CN" noProof="1" smtClean="0">
                <a:solidFill>
                  <a:schemeClr val="bg1"/>
                </a:solidFill>
                <a:latin typeface="Calibri" pitchFamily="34" charset="0"/>
                <a:ea typeface="MS PGothic" pitchFamily="34" charset="-128"/>
              </a:rPr>
              <a:t>4</a:t>
            </a:r>
            <a:endParaRPr lang="zh-CN" altLang="en-US" noProof="1">
              <a:solidFill>
                <a:schemeClr val="bg1"/>
              </a:solidFill>
              <a:latin typeface="Calibri" pitchFamily="34" charset="0"/>
              <a:ea typeface="MS PGothic" pitchFamily="34" charset="-128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620144" y="3100384"/>
            <a:ext cx="2596224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</a:rPr>
              <a:t>ATS</a:t>
            </a:r>
            <a:r>
              <a:rPr lang="zh-CN" altLang="en-US" b="1" dirty="0" smtClean="0">
                <a:solidFill>
                  <a:prstClr val="black"/>
                </a:solidFill>
              </a:rPr>
              <a:t>中心自动控制</a:t>
            </a:r>
            <a:endParaRPr lang="zh-CN" altLang="en-US" b="1" dirty="0"/>
          </a:p>
        </p:txBody>
      </p:sp>
      <p:sp>
        <p:nvSpPr>
          <p:cNvPr id="38" name="矩形 37"/>
          <p:cNvSpPr/>
          <p:nvPr/>
        </p:nvSpPr>
        <p:spPr>
          <a:xfrm>
            <a:off x="2620144" y="4052090"/>
            <a:ext cx="2596224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</a:rPr>
              <a:t>ATS</a:t>
            </a:r>
            <a:r>
              <a:rPr lang="zh-CN" altLang="en-US" b="1" dirty="0" smtClean="0">
                <a:solidFill>
                  <a:prstClr val="black"/>
                </a:solidFill>
              </a:rPr>
              <a:t>中心人工控制</a:t>
            </a:r>
            <a:endParaRPr lang="zh-CN" altLang="en-US" b="1" dirty="0"/>
          </a:p>
        </p:txBody>
      </p:sp>
      <p:sp>
        <p:nvSpPr>
          <p:cNvPr id="39" name="矩形 38"/>
          <p:cNvSpPr/>
          <p:nvPr/>
        </p:nvSpPr>
        <p:spPr>
          <a:xfrm>
            <a:off x="2620144" y="6100780"/>
            <a:ext cx="2596224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</a:rPr>
              <a:t>ATS</a:t>
            </a:r>
            <a:r>
              <a:rPr lang="zh-CN" altLang="en-US" b="1" dirty="0" smtClean="0">
                <a:solidFill>
                  <a:prstClr val="black"/>
                </a:solidFill>
              </a:rPr>
              <a:t>中心人工控制</a:t>
            </a:r>
            <a:endParaRPr lang="zh-CN" altLang="en-US" b="1" dirty="0"/>
          </a:p>
        </p:txBody>
      </p:sp>
      <p:sp>
        <p:nvSpPr>
          <p:cNvPr id="40" name="矩形 39"/>
          <p:cNvSpPr/>
          <p:nvPr/>
        </p:nvSpPr>
        <p:spPr>
          <a:xfrm>
            <a:off x="2620144" y="5052222"/>
            <a:ext cx="2596224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</a:rPr>
              <a:t>ATS</a:t>
            </a:r>
            <a:r>
              <a:rPr lang="zh-CN" altLang="en-US" b="1" dirty="0" smtClean="0">
                <a:solidFill>
                  <a:prstClr val="black"/>
                </a:solidFill>
              </a:rPr>
              <a:t>车站自动控制</a:t>
            </a:r>
            <a:endParaRPr lang="zh-CN" altLang="en-US" b="1" dirty="0"/>
          </a:p>
        </p:txBody>
      </p:sp>
      <p:sp>
        <p:nvSpPr>
          <p:cNvPr id="42" name="圆角矩形 41"/>
          <p:cNvSpPr/>
          <p:nvPr/>
        </p:nvSpPr>
        <p:spPr>
          <a:xfrm>
            <a:off x="2477268" y="2957508"/>
            <a:ext cx="2928958" cy="1714512"/>
          </a:xfrm>
          <a:prstGeom prst="round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43" name="圆角矩形 42"/>
          <p:cNvSpPr/>
          <p:nvPr/>
        </p:nvSpPr>
        <p:spPr>
          <a:xfrm>
            <a:off x="2477268" y="4957772"/>
            <a:ext cx="2928958" cy="1714512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44" name="矩形 43"/>
          <p:cNvSpPr/>
          <p:nvPr/>
        </p:nvSpPr>
        <p:spPr>
          <a:xfrm>
            <a:off x="6122988" y="1600186"/>
            <a:ext cx="6118225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ATP/ATO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子系统故障下的降级控制方式</a:t>
            </a:r>
            <a:endParaRPr lang="en-US" altLang="zh-CN" sz="2000" b="1" dirty="0" smtClean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6837368" y="2743194"/>
            <a:ext cx="3929090" cy="1015663"/>
          </a:xfrm>
          <a:prstGeom prst="rect">
            <a:avLst/>
          </a:prstGeom>
          <a:solidFill>
            <a:srgbClr val="FFC000"/>
          </a:solidFill>
          <a:ln>
            <a:solidFill>
              <a:srgbClr val="0303EB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/>
              <a:t>在基于</a:t>
            </a:r>
            <a:r>
              <a:rPr lang="zh-CN" altLang="en-US" sz="2000" b="1" dirty="0" smtClean="0">
                <a:solidFill>
                  <a:srgbClr val="0303EB"/>
                </a:solidFill>
              </a:rPr>
              <a:t>移动闭塞</a:t>
            </a:r>
            <a:r>
              <a:rPr lang="zh-CN" altLang="en-US" sz="2000" b="1" dirty="0" smtClean="0"/>
              <a:t>的连续式列车控制等级下的降级控制</a:t>
            </a:r>
            <a:endParaRPr lang="zh-CN" altLang="en-US" sz="2000" b="1" dirty="0"/>
          </a:p>
        </p:txBody>
      </p:sp>
      <p:sp>
        <p:nvSpPr>
          <p:cNvPr id="46" name="矩形 45"/>
          <p:cNvSpPr/>
          <p:nvPr/>
        </p:nvSpPr>
        <p:spPr>
          <a:xfrm>
            <a:off x="6837368" y="4100516"/>
            <a:ext cx="3929090" cy="1015663"/>
          </a:xfrm>
          <a:prstGeom prst="rect">
            <a:avLst/>
          </a:prstGeom>
          <a:solidFill>
            <a:srgbClr val="92D050"/>
          </a:solidFill>
          <a:ln>
            <a:solidFill>
              <a:srgbClr val="0303EB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/>
              <a:t>在基于</a:t>
            </a:r>
            <a:r>
              <a:rPr lang="zh-CN" altLang="en-US" sz="2000" b="1" dirty="0" smtClean="0">
                <a:solidFill>
                  <a:srgbClr val="0303EB"/>
                </a:solidFill>
              </a:rPr>
              <a:t>固定闭塞</a:t>
            </a:r>
            <a:r>
              <a:rPr lang="zh-CN" altLang="en-US" sz="2000" b="1" dirty="0" smtClean="0"/>
              <a:t>的点式列车控制等级下的降级控制</a:t>
            </a:r>
          </a:p>
        </p:txBody>
      </p:sp>
      <p:sp>
        <p:nvSpPr>
          <p:cNvPr id="47" name="矩形 46"/>
          <p:cNvSpPr/>
          <p:nvPr/>
        </p:nvSpPr>
        <p:spPr>
          <a:xfrm>
            <a:off x="6837367" y="5457838"/>
            <a:ext cx="3929091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303EB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/>
              <a:t>在</a:t>
            </a:r>
            <a:r>
              <a:rPr lang="zh-CN" altLang="en-US" sz="2000" b="1" dirty="0" smtClean="0">
                <a:solidFill>
                  <a:srgbClr val="0303EB"/>
                </a:solidFill>
              </a:rPr>
              <a:t>联锁级列车控制</a:t>
            </a:r>
            <a:r>
              <a:rPr lang="zh-CN" altLang="en-US" sz="2000" b="1" dirty="0" smtClean="0"/>
              <a:t>等级下的列车控制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 animBg="1"/>
      <p:bldP spid="46" grpId="0" animBg="1"/>
      <p:bldP spid="47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5145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 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城市轨道交通信号安全技术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1100120"/>
            <a:ext cx="2663746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1.3.3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降级模式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5566" y="1671624"/>
            <a:ext cx="6118225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3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CI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子系统故障下的降级控制方式</a:t>
            </a:r>
            <a:endParaRPr lang="en-US" altLang="zh-CN" sz="2000" b="1" dirty="0" smtClean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762756" y="2528880"/>
            <a:ext cx="10144196" cy="2000264"/>
            <a:chOff x="642910" y="1214417"/>
            <a:chExt cx="8072494" cy="2571773"/>
          </a:xfrm>
        </p:grpSpPr>
        <p:sp>
          <p:nvSpPr>
            <p:cNvPr id="7" name="圆角矩形 6"/>
            <p:cNvSpPr/>
            <p:nvPr/>
          </p:nvSpPr>
          <p:spPr>
            <a:xfrm>
              <a:off x="1357290" y="1928802"/>
              <a:ext cx="7358114" cy="1857388"/>
            </a:xfrm>
            <a:prstGeom prst="roundRect">
              <a:avLst/>
            </a:prstGeom>
            <a:noFill/>
            <a:ln w="28575">
              <a:solidFill>
                <a:srgbClr val="66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/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642910" y="1214417"/>
              <a:ext cx="1386201" cy="1369223"/>
            </a:xfrm>
            <a:prstGeom prst="roundRect">
              <a:avLst/>
            </a:prstGeom>
            <a:solidFill>
              <a:srgbClr val="6600F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58427" y="1428733"/>
              <a:ext cx="1135151" cy="8617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车站联锁设备故障</a:t>
              </a:r>
              <a:endPara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2064124" y="2041057"/>
              <a:ext cx="6530337" cy="1461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2400" b="1" dirty="0" smtClean="0"/>
                <a:t>如果多台设备同时故障，其控制范围内将丧失进路控制、联锁和</a:t>
              </a:r>
              <a:r>
                <a:rPr lang="en-US" sz="2400" b="1" dirty="0" smtClean="0"/>
                <a:t>ATP/ATO</a:t>
              </a:r>
              <a:r>
                <a:rPr lang="zh-CN" altLang="en-US" sz="2400" b="1" dirty="0" smtClean="0"/>
                <a:t>功能，此时列车的安全完全由人工保证。</a:t>
              </a:r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762756" y="4672020"/>
            <a:ext cx="10144196" cy="2000264"/>
            <a:chOff x="642910" y="1214417"/>
            <a:chExt cx="8072494" cy="2571773"/>
          </a:xfrm>
        </p:grpSpPr>
        <p:sp>
          <p:nvSpPr>
            <p:cNvPr id="12" name="圆角矩形 11"/>
            <p:cNvSpPr/>
            <p:nvPr/>
          </p:nvSpPr>
          <p:spPr>
            <a:xfrm>
              <a:off x="1357290" y="1928802"/>
              <a:ext cx="7358114" cy="1857388"/>
            </a:xfrm>
            <a:prstGeom prst="roundRect">
              <a:avLst/>
            </a:prstGeom>
            <a:noFill/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/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642910" y="1214417"/>
              <a:ext cx="1386201" cy="1369223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910" y="1398115"/>
              <a:ext cx="1248848" cy="9101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 smtClean="0">
                  <a:latin typeface="微软雅黑" pitchFamily="34" charset="-122"/>
                  <a:ea typeface="微软雅黑" pitchFamily="34" charset="-122"/>
                </a:rPr>
                <a:t>车辆段联锁设备故障</a:t>
              </a:r>
              <a:endParaRPr lang="zh-CN" altLang="en-US" sz="20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矩形 14"/>
            <p:cNvSpPr>
              <a:spLocks noChangeArrowheads="1"/>
            </p:cNvSpPr>
            <p:nvPr/>
          </p:nvSpPr>
          <p:spPr bwMode="auto">
            <a:xfrm>
              <a:off x="2007275" y="2041058"/>
              <a:ext cx="6530337" cy="1461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 smtClean="0"/>
                <a:t>当车辆段联锁设备故障时，仅能利用人工引导列车运行，此时行车安全由行车组织保证。</a:t>
              </a:r>
              <a:endParaRPr lang="zh-CN" altLang="en-US" sz="24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5756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1.1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城市轨道交通信号系统及其发展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7004" y="1171558"/>
            <a:ext cx="4925582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1.1.2 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城市轨道交通信号系统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圆角矩形 4"/>
          <p:cNvSpPr/>
          <p:nvPr/>
        </p:nvSpPr>
        <p:spPr bwMode="auto">
          <a:xfrm>
            <a:off x="1262822" y="2541590"/>
            <a:ext cx="8358246" cy="1487488"/>
          </a:xfrm>
          <a:prstGeom prst="roundRect">
            <a:avLst>
              <a:gd name="adj" fmla="val 7531"/>
            </a:avLst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grpSp>
        <p:nvGrpSpPr>
          <p:cNvPr id="6" name="组合 8"/>
          <p:cNvGrpSpPr>
            <a:grpSpLocks/>
          </p:cNvGrpSpPr>
          <p:nvPr/>
        </p:nvGrpSpPr>
        <p:grpSpPr bwMode="auto">
          <a:xfrm>
            <a:off x="477004" y="2041524"/>
            <a:ext cx="3835399" cy="642938"/>
            <a:chOff x="571212" y="2345526"/>
            <a:chExt cx="1571896" cy="1151917"/>
          </a:xfrm>
        </p:grpSpPr>
        <p:sp>
          <p:nvSpPr>
            <p:cNvPr id="8" name="圆角矩形 4"/>
            <p:cNvSpPr/>
            <p:nvPr/>
          </p:nvSpPr>
          <p:spPr>
            <a:xfrm>
              <a:off x="571212" y="2345526"/>
              <a:ext cx="1571896" cy="1151917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29767" y="2479206"/>
              <a:ext cx="1493172" cy="82767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+mj-ea"/>
                  <a:ea typeface="+mj-ea"/>
                </a:rPr>
                <a:t>城市轨道交通信号</a:t>
              </a:r>
            </a:p>
          </p:txBody>
        </p:sp>
      </p:grp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405698" y="2755904"/>
            <a:ext cx="8001000" cy="1113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333399"/>
                </a:solidFill>
                <a:latin typeface="宋体" charset="-122"/>
              </a:rPr>
              <a:t>    是</a:t>
            </a:r>
            <a:r>
              <a:rPr lang="zh-CN" altLang="en-US" sz="2400" b="1" dirty="0">
                <a:solidFill>
                  <a:srgbClr val="333399"/>
                </a:solidFill>
                <a:latin typeface="宋体" charset="-122"/>
              </a:rPr>
              <a:t>指应用于城市轨道交通系统中实现</a:t>
            </a:r>
            <a:r>
              <a:rPr lang="zh-CN" altLang="en-US" sz="2400" b="1" u="sng" dirty="0">
                <a:solidFill>
                  <a:srgbClr val="C00000"/>
                </a:solidFill>
                <a:latin typeface="宋体" charset="-122"/>
              </a:rPr>
              <a:t>行车指挥</a:t>
            </a:r>
            <a:r>
              <a:rPr lang="zh-CN" altLang="en-US" sz="2400" b="1" dirty="0">
                <a:solidFill>
                  <a:srgbClr val="333399"/>
                </a:solidFill>
                <a:latin typeface="宋体" charset="-122"/>
              </a:rPr>
              <a:t>和</a:t>
            </a:r>
            <a:r>
              <a:rPr lang="zh-CN" altLang="en-US" sz="2400" b="1" u="sng" dirty="0">
                <a:solidFill>
                  <a:srgbClr val="C00000"/>
                </a:solidFill>
                <a:latin typeface="宋体" charset="-122"/>
              </a:rPr>
              <a:t>列车运行控制</a:t>
            </a:r>
            <a:r>
              <a:rPr lang="zh-CN" altLang="en-US" sz="2400" b="1" dirty="0">
                <a:latin typeface="宋体" charset="-122"/>
              </a:rPr>
              <a:t>安全间隔控制技术</a:t>
            </a:r>
            <a:r>
              <a:rPr lang="zh-CN" altLang="en-US" sz="2400" b="1" dirty="0">
                <a:solidFill>
                  <a:srgbClr val="333399"/>
                </a:solidFill>
                <a:latin typeface="宋体" charset="-122"/>
              </a:rPr>
              <a:t>的总称</a:t>
            </a:r>
            <a:r>
              <a:rPr lang="zh-CN" altLang="en-US" sz="2400" b="1" dirty="0" smtClean="0">
                <a:solidFill>
                  <a:srgbClr val="333399"/>
                </a:solidFill>
                <a:latin typeface="宋体" charset="-122"/>
              </a:rPr>
              <a:t>。</a:t>
            </a:r>
            <a:endParaRPr lang="en-US" altLang="zh-CN" sz="2400" b="1" dirty="0" smtClean="0">
              <a:solidFill>
                <a:srgbClr val="333399"/>
              </a:solidFill>
              <a:latin typeface="宋体" charset="-122"/>
            </a:endParaRPr>
          </a:p>
        </p:txBody>
      </p:sp>
      <p:sp>
        <p:nvSpPr>
          <p:cNvPr id="10" name="圆角矩形 9"/>
          <p:cNvSpPr/>
          <p:nvPr/>
        </p:nvSpPr>
        <p:spPr bwMode="auto">
          <a:xfrm>
            <a:off x="1642265" y="4957772"/>
            <a:ext cx="8358246" cy="1500198"/>
          </a:xfrm>
          <a:prstGeom prst="roundRect">
            <a:avLst>
              <a:gd name="adj" fmla="val 7531"/>
            </a:avLst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grpSp>
        <p:nvGrpSpPr>
          <p:cNvPr id="11" name="组合 8"/>
          <p:cNvGrpSpPr>
            <a:grpSpLocks/>
          </p:cNvGrpSpPr>
          <p:nvPr/>
        </p:nvGrpSpPr>
        <p:grpSpPr bwMode="auto">
          <a:xfrm>
            <a:off x="7714495" y="4529144"/>
            <a:ext cx="3835399" cy="642938"/>
            <a:chOff x="571212" y="2345526"/>
            <a:chExt cx="1571896" cy="1151917"/>
          </a:xfrm>
        </p:grpSpPr>
        <p:sp>
          <p:nvSpPr>
            <p:cNvPr id="12" name="圆角矩形 4"/>
            <p:cNvSpPr/>
            <p:nvPr/>
          </p:nvSpPr>
          <p:spPr>
            <a:xfrm>
              <a:off x="571212" y="2345526"/>
              <a:ext cx="1571896" cy="1151917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29767" y="2479206"/>
              <a:ext cx="1493172" cy="82767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+mj-ea"/>
                  <a:ea typeface="+mj-ea"/>
                </a:rPr>
                <a:t>城市轨道交通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信号系统</a:t>
              </a:r>
              <a:endParaRPr lang="zh-CN" altLang="en-US" sz="24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1785141" y="5172086"/>
            <a:ext cx="8001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/>
              <a:t>        是实现行车指挥、列车运行监控和管理所需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技术措施及配套装备</a:t>
            </a:r>
            <a:r>
              <a:rPr lang="zh-CN" altLang="en-US" sz="2400" b="1" dirty="0" smtClean="0"/>
              <a:t>的集合体。</a:t>
            </a:r>
            <a:endParaRPr lang="zh-CN" altLang="en-US" sz="2400" b="1" dirty="0">
              <a:solidFill>
                <a:srgbClr val="333399"/>
              </a:solidFill>
              <a:latin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10" grpId="0" animBg="1"/>
      <p:bldP spid="14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十字星 11"/>
          <p:cNvSpPr/>
          <p:nvPr/>
        </p:nvSpPr>
        <p:spPr>
          <a:xfrm>
            <a:off x="3834590" y="3100384"/>
            <a:ext cx="3357586" cy="3071834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048508" y="314302"/>
            <a:ext cx="5145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 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城市轨道交通信号安全技术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1100120"/>
            <a:ext cx="2663746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1.3.4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后备模式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5566" y="1885938"/>
            <a:ext cx="115015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0303EB"/>
                </a:solidFill>
                <a:latin typeface="Calibri" charset="0"/>
                <a:ea typeface="宋体" pitchFamily="2" charset="-122"/>
                <a:cs typeface="宋体" pitchFamily="2" charset="-122"/>
              </a:rPr>
              <a:t>后备模式是移动闭塞系统在非完整</a:t>
            </a:r>
            <a:r>
              <a:rPr lang="en-US" altLang="zh-CN" sz="2400" b="1" dirty="0" smtClean="0">
                <a:solidFill>
                  <a:srgbClr val="0303EB"/>
                </a:solidFill>
                <a:latin typeface="Calibri" charset="0"/>
                <a:ea typeface="宋体" pitchFamily="2" charset="-122"/>
                <a:cs typeface="宋体" pitchFamily="2" charset="-122"/>
              </a:rPr>
              <a:t>ATC</a:t>
            </a:r>
            <a:r>
              <a:rPr lang="zh-CN" altLang="en-US" sz="2400" b="1" dirty="0" smtClean="0">
                <a:solidFill>
                  <a:srgbClr val="0303EB"/>
                </a:solidFill>
                <a:latin typeface="Calibri" charset="0"/>
                <a:ea typeface="宋体" pitchFamily="2" charset="-122"/>
                <a:cs typeface="宋体" pitchFamily="2" charset="-122"/>
              </a:rPr>
              <a:t>模式下的一种简化运营。</a:t>
            </a:r>
            <a:r>
              <a:rPr lang="zh-CN" altLang="en-US" sz="2400" b="1" dirty="0" smtClean="0">
                <a:solidFill>
                  <a:prstClr val="black"/>
                </a:solidFill>
                <a:latin typeface="Calibri" charset="0"/>
                <a:ea typeface="宋体" pitchFamily="2" charset="-122"/>
                <a:cs typeface="宋体" pitchFamily="2" charset="-122"/>
              </a:rPr>
              <a:t>主要应用在如下情形：</a:t>
            </a:r>
            <a:endParaRPr lang="zh-CN" altLang="en-US" sz="2400" dirty="0"/>
          </a:p>
        </p:txBody>
      </p:sp>
      <p:sp>
        <p:nvSpPr>
          <p:cNvPr id="7" name="矩形 6"/>
          <p:cNvSpPr/>
          <p:nvPr/>
        </p:nvSpPr>
        <p:spPr>
          <a:xfrm>
            <a:off x="334128" y="3028946"/>
            <a:ext cx="432193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prstClr val="black"/>
                </a:solidFill>
                <a:latin typeface="Calibri" charset="0"/>
                <a:ea typeface="宋体" pitchFamily="2" charset="-122"/>
                <a:cs typeface="宋体" pitchFamily="2" charset="-122"/>
              </a:rPr>
              <a:t>    （</a:t>
            </a:r>
            <a:r>
              <a:rPr lang="en-US" altLang="zh-CN" sz="2000" b="1" dirty="0" smtClean="0">
                <a:solidFill>
                  <a:prstClr val="black"/>
                </a:solidFill>
                <a:latin typeface="Calibri" charset="0"/>
                <a:ea typeface="宋体" pitchFamily="2" charset="-122"/>
                <a:cs typeface="宋体" pitchFamily="2" charset="-122"/>
              </a:rPr>
              <a:t>1</a:t>
            </a:r>
            <a:r>
              <a:rPr lang="zh-CN" altLang="en-US" sz="2000" b="1" dirty="0" smtClean="0">
                <a:solidFill>
                  <a:prstClr val="black"/>
                </a:solidFill>
                <a:latin typeface="Calibri" charset="0"/>
                <a:ea typeface="宋体" pitchFamily="2" charset="-122"/>
                <a:cs typeface="宋体" pitchFamily="2" charset="-122"/>
              </a:rPr>
              <a:t>）线路开通初期，信号系统不具备</a:t>
            </a:r>
            <a:r>
              <a:rPr lang="en-US" altLang="zh-CN" sz="2000" b="1" dirty="0" smtClean="0">
                <a:solidFill>
                  <a:prstClr val="black"/>
                </a:solidFill>
                <a:latin typeface="Calibri" charset="0"/>
                <a:ea typeface="宋体" pitchFamily="2" charset="-122"/>
                <a:cs typeface="宋体" pitchFamily="2" charset="-122"/>
              </a:rPr>
              <a:t>ATP/ATO</a:t>
            </a:r>
            <a:r>
              <a:rPr lang="zh-CN" altLang="en-US" sz="2000" b="1" dirty="0" smtClean="0">
                <a:solidFill>
                  <a:prstClr val="black"/>
                </a:solidFill>
                <a:latin typeface="Calibri" charset="0"/>
                <a:ea typeface="宋体" pitchFamily="2" charset="-122"/>
                <a:cs typeface="宋体" pitchFamily="2" charset="-122"/>
              </a:rPr>
              <a:t>开通条件的临时过渡期间列车运行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692110" y="3028946"/>
            <a:ext cx="51435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latin typeface="Calibri" charset="0"/>
                <a:ea typeface="宋体" pitchFamily="2" charset="-122"/>
                <a:cs typeface="宋体" pitchFamily="2" charset="-122"/>
              </a:rPr>
              <a:t>（</a:t>
            </a:r>
            <a:r>
              <a:rPr lang="en-US" altLang="zh-CN" sz="2000" b="1" dirty="0" smtClean="0">
                <a:latin typeface="Calibri" charset="0"/>
                <a:ea typeface="宋体" pitchFamily="2" charset="-122"/>
                <a:cs typeface="宋体" pitchFamily="2" charset="-122"/>
              </a:rPr>
              <a:t>2</a:t>
            </a:r>
            <a:r>
              <a:rPr lang="zh-CN" altLang="en-US" sz="2000" b="1" dirty="0" smtClean="0">
                <a:latin typeface="Calibri" charset="0"/>
                <a:ea typeface="宋体" pitchFamily="2" charset="-122"/>
                <a:cs typeface="宋体" pitchFamily="2" charset="-122"/>
              </a:rPr>
              <a:t>）未配备车载设备的车（如工程车或不兼容本线倍号系统的列车）运行时</a:t>
            </a:r>
            <a:endParaRPr lang="zh-CN" altLang="en-US" sz="2000" dirty="0"/>
          </a:p>
        </p:txBody>
      </p:sp>
      <p:sp>
        <p:nvSpPr>
          <p:cNvPr id="9" name="矩形 8"/>
          <p:cNvSpPr/>
          <p:nvPr/>
        </p:nvSpPr>
        <p:spPr>
          <a:xfrm>
            <a:off x="6549234" y="4886334"/>
            <a:ext cx="47125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670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 smtClean="0">
                <a:latin typeface="Calibri" charset="0"/>
                <a:ea typeface="宋体" pitchFamily="2" charset="-122"/>
                <a:cs typeface="宋体" pitchFamily="2" charset="-122"/>
              </a:rPr>
              <a:t>（</a:t>
            </a:r>
            <a:r>
              <a:rPr lang="en-US" altLang="zh-CN" sz="2000" b="1" dirty="0" smtClean="0">
                <a:latin typeface="Calibri" charset="0"/>
                <a:ea typeface="宋体" pitchFamily="2" charset="-122"/>
                <a:cs typeface="宋体" pitchFamily="2" charset="-122"/>
              </a:rPr>
              <a:t>3</a:t>
            </a:r>
            <a:r>
              <a:rPr lang="zh-CN" altLang="en-US" sz="2000" b="1" dirty="0" smtClean="0">
                <a:latin typeface="Calibri" charset="0"/>
                <a:ea typeface="宋体" pitchFamily="2" charset="-122"/>
                <a:cs typeface="宋体" pitchFamily="2" charset="-122"/>
              </a:rPr>
              <a:t>）正线的轨旁通信设备故障（如轨旁通信网络故障或轨旁</a:t>
            </a:r>
            <a:r>
              <a:rPr lang="en-US" altLang="zh-CN" sz="2000" b="1" dirty="0" smtClean="0">
                <a:latin typeface="Calibri" charset="0"/>
                <a:ea typeface="宋体" pitchFamily="2" charset="-122"/>
                <a:cs typeface="宋体" pitchFamily="2" charset="-122"/>
              </a:rPr>
              <a:t>AP</a:t>
            </a:r>
            <a:r>
              <a:rPr lang="zh-CN" altLang="en-US" sz="2000" b="1" dirty="0" smtClean="0">
                <a:latin typeface="Calibri" charset="0"/>
                <a:ea typeface="宋体" pitchFamily="2" charset="-122"/>
                <a:cs typeface="宋体" pitchFamily="2" charset="-122"/>
              </a:rPr>
              <a:t>故障），而联锁完好时；</a:t>
            </a:r>
            <a:endParaRPr lang="zh-CN" altLang="en-US" sz="2000" b="1" dirty="0" smtClean="0"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05566" y="5029210"/>
            <a:ext cx="392909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670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 smtClean="0">
                <a:solidFill>
                  <a:prstClr val="black"/>
                </a:solidFill>
                <a:latin typeface="Calibri" charset="0"/>
                <a:ea typeface="宋体" pitchFamily="2" charset="-122"/>
                <a:cs typeface="宋体" pitchFamily="2" charset="-122"/>
              </a:rPr>
              <a:t>（</a:t>
            </a:r>
            <a:r>
              <a:rPr lang="en-US" altLang="zh-CN" sz="2000" b="1" dirty="0" smtClean="0">
                <a:solidFill>
                  <a:prstClr val="black"/>
                </a:solidFill>
                <a:latin typeface="Calibri" charset="0"/>
                <a:ea typeface="宋体" pitchFamily="2" charset="-122"/>
                <a:cs typeface="宋体" pitchFamily="2" charset="-122"/>
              </a:rPr>
              <a:t>4</a:t>
            </a:r>
            <a:r>
              <a:rPr lang="zh-CN" altLang="en-US" sz="2000" b="1" dirty="0" smtClean="0">
                <a:solidFill>
                  <a:prstClr val="black"/>
                </a:solidFill>
                <a:latin typeface="Calibri" charset="0"/>
                <a:ea typeface="宋体" pitchFamily="2" charset="-122"/>
                <a:cs typeface="宋体" pitchFamily="2" charset="-122"/>
              </a:rPr>
              <a:t>）车载设备故障，为了使故障列车尽快撤离，恢复系统正常运营时。</a:t>
            </a:r>
            <a:endParaRPr lang="zh-CN" altLang="en-US" sz="2000" b="1" dirty="0" smtClean="0">
              <a:solidFill>
                <a:prstClr val="black"/>
              </a:solidFill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834722" y="4386268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prstClr val="black"/>
                </a:solidFill>
                <a:latin typeface="Calibri" charset="0"/>
                <a:ea typeface="宋体" pitchFamily="2" charset="-122"/>
                <a:cs typeface="宋体" pitchFamily="2" charset="-122"/>
              </a:rPr>
              <a:t>主要应用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7" grpId="0"/>
      <p:bldP spid="8" grpId="0"/>
      <p:bldP spid="9" grpId="0"/>
      <p:bldP spid="10" grpId="0"/>
      <p:bldP spid="11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5145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 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城市轨道交通信号安全技术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1100120"/>
            <a:ext cx="2663746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1.3.4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后备模式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477004" y="1957376"/>
            <a:ext cx="11215766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itchFamily="2" charset="-122"/>
              </a:rPr>
              <a:t>  </a:t>
            </a:r>
            <a:r>
              <a:rPr kumimoji="0" 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itchFamily="2" charset="-122"/>
              </a:rPr>
              <a:t>后备模式是移动闭塞系统在非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itchFamily="2" charset="-122"/>
              </a:rPr>
              <a:t>ATC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itchFamily="2" charset="-122"/>
              </a:rPr>
              <a:t>模式下的一种简化了的运营方式。在该模式下，可完成对道岔和信号机的控制，实现部分或全部联锁功能。同时，驾驶员根据信号机显示和相关运营组织安全规则驾驶列车。提供这种运营模式的设备被称为后备系统，它不但可以解决移动闭塞系统部分或全部故障情况，城市轨道交通正常运营的问题，而且能够解决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itchFamily="2" charset="-122"/>
              </a:rPr>
              <a:t>ATP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itchFamily="2" charset="-122"/>
              </a:rPr>
              <a:t>闭塞系统尚未开通时的临时过渡问题。</a:t>
            </a:r>
            <a:endParaRPr lang="en-US" altLang="zh-CN" sz="2000" b="1" dirty="0" smtClean="0">
              <a:latin typeface="+mn-ea"/>
              <a:cs typeface="宋体" pitchFamily="2" charset="-122"/>
            </a:endParaRPr>
          </a:p>
          <a:p>
            <a:pPr marL="0" marR="0" lvl="0" indent="2667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宋体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itchFamily="2" charset="-122"/>
              </a:rPr>
              <a:t>  后备系统，即线路辅助系统或第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itchFamily="2" charset="-122"/>
              </a:rPr>
              <a:t>2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itchFamily="2" charset="-122"/>
              </a:rPr>
              <a:t>列车控制系统，能够为故障列车货没有装载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itchFamily="2" charset="-122"/>
              </a:rPr>
              <a:t>ATP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itchFamily="2" charset="-122"/>
              </a:rPr>
              <a:t>的“裸车”，提供全部或部分的列车自动保护功能，是移动闭塞系统“故障一安全”原则的体系。当然，后备系统也包含车载设备。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334128" y="1957376"/>
            <a:ext cx="11501518" cy="2428892"/>
          </a:xfrm>
          <a:prstGeom prst="round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7" name="圆角矩形 6"/>
          <p:cNvSpPr/>
          <p:nvPr/>
        </p:nvSpPr>
        <p:spPr>
          <a:xfrm>
            <a:off x="334128" y="4600582"/>
            <a:ext cx="11501518" cy="1714512"/>
          </a:xfrm>
          <a:prstGeom prst="roundRect">
            <a:avLst/>
          </a:prstGeom>
          <a:noFill/>
          <a:ln>
            <a:solidFill>
              <a:srgbClr val="00AE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5145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 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城市轨道交通信号安全技术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1100120"/>
            <a:ext cx="2663746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1.3.4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后备模式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-1" y="2814632"/>
          <a:ext cx="12241214" cy="3571901"/>
        </p:xfrm>
        <a:graphic>
          <a:graphicData uri="http://schemas.openxmlformats.org/drawingml/2006/table">
            <a:tbl>
              <a:tblPr/>
              <a:tblGrid>
                <a:gridCol w="1191385"/>
                <a:gridCol w="1412061"/>
                <a:gridCol w="1635222"/>
                <a:gridCol w="1096121"/>
                <a:gridCol w="2286016"/>
                <a:gridCol w="1905081"/>
                <a:gridCol w="1095315"/>
                <a:gridCol w="1620013"/>
              </a:tblGrid>
              <a:tr h="3247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latin typeface="Calibri"/>
                          <a:ea typeface="宋体"/>
                          <a:cs typeface="Times New Roman"/>
                        </a:rPr>
                        <a:t>项目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00">
                          <a:latin typeface="宋体"/>
                          <a:ea typeface="宋体"/>
                          <a:cs typeface="Times New Roman"/>
                        </a:rPr>
                        <a:t>ALSTOM</a:t>
                      </a: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公司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00">
                          <a:latin typeface="宋体"/>
                          <a:ea typeface="宋体"/>
                          <a:cs typeface="Times New Roman"/>
                        </a:rPr>
                        <a:t>SIEMENS</a:t>
                      </a: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公司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00">
                          <a:latin typeface="宋体"/>
                          <a:ea typeface="宋体"/>
                          <a:cs typeface="Times New Roman"/>
                        </a:rPr>
                        <a:t>Alcatel</a:t>
                      </a: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公司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00">
                          <a:latin typeface="宋体"/>
                          <a:ea typeface="宋体"/>
                          <a:cs typeface="Times New Roman"/>
                        </a:rPr>
                        <a:t>USSI</a:t>
                      </a: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公司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988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latin typeface="Calibri"/>
                          <a:ea typeface="宋体"/>
                          <a:cs typeface="Times New Roman"/>
                        </a:rPr>
                        <a:t>供货业绩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latin typeface="Calibri"/>
                          <a:ea typeface="宋体"/>
                          <a:cs typeface="Times New Roman"/>
                        </a:rPr>
                        <a:t>新加坡东北线（已开通）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latin typeface="Calibri"/>
                          <a:ea typeface="宋体"/>
                          <a:cs typeface="Times New Roman"/>
                        </a:rPr>
                        <a:t>北京地铁</a:t>
                      </a:r>
                      <a:r>
                        <a:rPr lang="en-US" sz="1800" b="1" kern="100" dirty="0">
                          <a:latin typeface="Calibri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zh-CN" sz="1800" b="1" kern="100" dirty="0">
                          <a:latin typeface="Calibri"/>
                          <a:ea typeface="宋体"/>
                          <a:cs typeface="Times New Roman"/>
                        </a:rPr>
                        <a:t>号线改造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latin typeface="Calibri"/>
                          <a:ea typeface="宋体"/>
                          <a:cs typeface="Times New Roman"/>
                        </a:rPr>
                        <a:t>北京机场线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latin typeface="Calibri"/>
                          <a:ea typeface="宋体"/>
                          <a:cs typeface="Times New Roman"/>
                        </a:rPr>
                        <a:t>广州</a:t>
                      </a:r>
                      <a:r>
                        <a:rPr lang="en-US" sz="1800" b="1" kern="100" dirty="0">
                          <a:latin typeface="Calibri"/>
                          <a:ea typeface="宋体"/>
                          <a:cs typeface="Times New Roman"/>
                        </a:rPr>
                        <a:t>4</a:t>
                      </a:r>
                      <a:r>
                        <a:rPr lang="zh-CN" sz="1800" b="1" kern="100" dirty="0">
                          <a:latin typeface="Calibri"/>
                          <a:ea typeface="宋体"/>
                          <a:cs typeface="Times New Roman"/>
                        </a:rPr>
                        <a:t>号线、广州</a:t>
                      </a:r>
                      <a:r>
                        <a:rPr lang="en-US" sz="1800" b="1" kern="100" dirty="0">
                          <a:latin typeface="Calibri"/>
                          <a:ea typeface="宋体"/>
                          <a:cs typeface="Times New Roman"/>
                        </a:rPr>
                        <a:t>5</a:t>
                      </a:r>
                      <a:r>
                        <a:rPr lang="zh-CN" sz="1800" b="1" kern="100" dirty="0">
                          <a:latin typeface="Calibri"/>
                          <a:ea typeface="宋体"/>
                          <a:cs typeface="Times New Roman"/>
                        </a:rPr>
                        <a:t>号线、北京</a:t>
                      </a:r>
                      <a:r>
                        <a:rPr lang="en-US" sz="1800" b="1" kern="100" dirty="0">
                          <a:latin typeface="Calibri"/>
                          <a:ea typeface="宋体"/>
                          <a:cs typeface="Times New Roman"/>
                        </a:rPr>
                        <a:t>10</a:t>
                      </a:r>
                      <a:r>
                        <a:rPr lang="zh-CN" sz="1800" b="1" kern="100" dirty="0">
                          <a:latin typeface="Calibri"/>
                          <a:ea typeface="宋体"/>
                          <a:cs typeface="Times New Roman"/>
                        </a:rPr>
                        <a:t>号线、南京地铁</a:t>
                      </a:r>
                      <a:r>
                        <a:rPr lang="en-US" sz="1800" b="1" kern="100" dirty="0">
                          <a:latin typeface="Calibri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zh-CN" sz="1800" b="1" kern="100" dirty="0">
                          <a:latin typeface="Calibri"/>
                          <a:ea typeface="宋体"/>
                          <a:cs typeface="Times New Roman"/>
                        </a:rPr>
                        <a:t>号线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latin typeface="Calibri"/>
                          <a:ea typeface="宋体"/>
                          <a:cs typeface="Times New Roman"/>
                        </a:rPr>
                        <a:t>上海地铁</a:t>
                      </a:r>
                      <a:r>
                        <a:rPr lang="en-US" sz="1800" b="1" kern="100" dirty="0">
                          <a:latin typeface="Calibri"/>
                          <a:ea typeface="宋体"/>
                          <a:cs typeface="Times New Roman"/>
                        </a:rPr>
                        <a:t>8.</a:t>
                      </a:r>
                      <a:r>
                        <a:rPr lang="zh-CN" sz="1800" b="1" kern="100" dirty="0">
                          <a:latin typeface="Calibri"/>
                          <a:ea typeface="宋体"/>
                          <a:cs typeface="Times New Roman"/>
                        </a:rPr>
                        <a:t>、</a:t>
                      </a:r>
                      <a:r>
                        <a:rPr lang="en-US" sz="1800" b="1" kern="100" dirty="0">
                          <a:latin typeface="Calibri"/>
                          <a:ea typeface="宋体"/>
                          <a:cs typeface="Times New Roman"/>
                        </a:rPr>
                        <a:t>9</a:t>
                      </a:r>
                      <a:r>
                        <a:rPr lang="zh-CN" sz="1800" b="1" kern="100" dirty="0">
                          <a:latin typeface="Calibri"/>
                          <a:ea typeface="宋体"/>
                          <a:cs typeface="Times New Roman"/>
                        </a:rPr>
                        <a:t>、</a:t>
                      </a:r>
                      <a:r>
                        <a:rPr lang="en-US" sz="1800" b="1" kern="100" dirty="0">
                          <a:latin typeface="Calibri"/>
                          <a:ea typeface="宋体"/>
                          <a:cs typeface="Times New Roman"/>
                        </a:rPr>
                        <a:t>6</a:t>
                      </a:r>
                      <a:r>
                        <a:rPr lang="zh-CN" sz="1800" b="1" kern="100" dirty="0">
                          <a:latin typeface="Calibri"/>
                          <a:ea typeface="宋体"/>
                          <a:cs typeface="Times New Roman"/>
                        </a:rPr>
                        <a:t>号线，广州地铁</a:t>
                      </a:r>
                      <a:r>
                        <a:rPr lang="en-US" sz="1800" b="1" kern="100" dirty="0">
                          <a:latin typeface="Calibri"/>
                          <a:ea typeface="宋体"/>
                          <a:cs typeface="Times New Roman"/>
                        </a:rPr>
                        <a:t>3</a:t>
                      </a:r>
                      <a:r>
                        <a:rPr lang="zh-CN" sz="1800" b="1" kern="100" dirty="0">
                          <a:latin typeface="Calibri"/>
                          <a:ea typeface="宋体"/>
                          <a:cs typeface="Times New Roman"/>
                        </a:rPr>
                        <a:t>号线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武汉轻轨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沈阳地铁</a:t>
                      </a:r>
                      <a:r>
                        <a:rPr lang="en-US" sz="1800" b="1" kern="100">
                          <a:latin typeface="Calibri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号线，成都地铁</a:t>
                      </a:r>
                      <a:r>
                        <a:rPr lang="en-US" sz="1800" b="1" kern="100">
                          <a:latin typeface="Calibri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号线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41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后备设备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点式</a:t>
                      </a:r>
                      <a:r>
                        <a:rPr lang="en-US" sz="1800" b="1" kern="100">
                          <a:latin typeface="Calibri"/>
                          <a:ea typeface="宋体"/>
                          <a:cs typeface="Times New Roman"/>
                        </a:rPr>
                        <a:t>ATP+</a:t>
                      </a: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站间闭塞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点式</a:t>
                      </a:r>
                      <a:r>
                        <a:rPr lang="en-US" sz="1800" b="1" kern="100">
                          <a:latin typeface="Calibri"/>
                          <a:ea typeface="宋体"/>
                          <a:cs typeface="Times New Roman"/>
                        </a:rPr>
                        <a:t>ATP+</a:t>
                      </a: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站间闭塞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站间闭塞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latin typeface="Calibri"/>
                          <a:ea typeface="宋体"/>
                          <a:cs typeface="Times New Roman"/>
                        </a:rPr>
                        <a:t>点式</a:t>
                      </a:r>
                      <a:r>
                        <a:rPr lang="en-US" sz="1800" b="1" kern="100" dirty="0">
                          <a:latin typeface="Calibri"/>
                          <a:ea typeface="宋体"/>
                          <a:cs typeface="Times New Roman"/>
                        </a:rPr>
                        <a:t>ATP+</a:t>
                      </a:r>
                      <a:r>
                        <a:rPr lang="zh-CN" sz="1800" b="1" kern="100" dirty="0">
                          <a:latin typeface="Calibri"/>
                          <a:ea typeface="宋体"/>
                          <a:cs typeface="Times New Roman"/>
                        </a:rPr>
                        <a:t>站间闭塞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latin typeface="Calibri"/>
                          <a:ea typeface="宋体"/>
                          <a:cs typeface="Times New Roman"/>
                        </a:rPr>
                        <a:t>简单点式超防</a:t>
                      </a:r>
                      <a:r>
                        <a:rPr lang="en-US" sz="1800" b="1" kern="100" dirty="0">
                          <a:latin typeface="Calibri"/>
                          <a:ea typeface="宋体"/>
                          <a:cs typeface="Times New Roman"/>
                        </a:rPr>
                        <a:t>+</a:t>
                      </a:r>
                      <a:r>
                        <a:rPr lang="zh-CN" sz="1800" b="1" kern="100" dirty="0">
                          <a:latin typeface="Calibri"/>
                          <a:ea typeface="宋体"/>
                          <a:cs typeface="Times New Roman"/>
                        </a:rPr>
                        <a:t>站间闭塞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站间闭塞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点式</a:t>
                      </a:r>
                      <a:r>
                        <a:rPr lang="en-US" sz="1800" b="1" kern="100">
                          <a:latin typeface="Calibri"/>
                          <a:ea typeface="宋体"/>
                          <a:cs typeface="Times New Roman"/>
                        </a:rPr>
                        <a:t>ATP+</a:t>
                      </a: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站间闭塞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41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辅助检查设备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轨道电路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计轴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计轴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计轴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latin typeface="Calibri"/>
                          <a:ea typeface="宋体"/>
                          <a:cs typeface="Times New Roman"/>
                        </a:rPr>
                        <a:t>计轴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latin typeface="Calibri"/>
                          <a:ea typeface="宋体"/>
                          <a:cs typeface="Times New Roman"/>
                        </a:rPr>
                        <a:t>计轴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latin typeface="Calibri"/>
                          <a:ea typeface="宋体"/>
                          <a:cs typeface="Times New Roman"/>
                        </a:rPr>
                        <a:t>计轴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1921" name="Rectangle 1"/>
          <p:cNvSpPr>
            <a:spLocks noChangeArrowheads="1"/>
          </p:cNvSpPr>
          <p:nvPr/>
        </p:nvSpPr>
        <p:spPr bwMode="auto">
          <a:xfrm>
            <a:off x="2763020" y="2028814"/>
            <a:ext cx="61920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charset="0"/>
                <a:ea typeface="宋体" pitchFamily="2" charset="-122"/>
                <a:cs typeface="宋体" pitchFamily="2" charset="-122"/>
              </a:rPr>
              <a:t>CBTC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charset="0"/>
                <a:ea typeface="宋体" pitchFamily="2" charset="-122"/>
                <a:cs typeface="宋体" pitchFamily="2" charset="-122"/>
              </a:rPr>
              <a:t>项目后备模式应用情况</a:t>
            </a:r>
            <a:endParaRPr kumimoji="0" lang="zh-CN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24096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小 结 及 作 业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67"/>
          <p:cNvGrpSpPr/>
          <p:nvPr/>
        </p:nvGrpSpPr>
        <p:grpSpPr>
          <a:xfrm>
            <a:off x="905632" y="3049459"/>
            <a:ext cx="730914" cy="554400"/>
            <a:chOff x="4121950" y="4374105"/>
            <a:chExt cx="792000" cy="792000"/>
          </a:xfrm>
        </p:grpSpPr>
        <p:sp>
          <p:nvSpPr>
            <p:cNvPr id="8" name="椭圆 7"/>
            <p:cNvSpPr/>
            <p:nvPr/>
          </p:nvSpPr>
          <p:spPr>
            <a:xfrm>
              <a:off x="4121950" y="4374105"/>
              <a:ext cx="792000" cy="792000"/>
            </a:xfrm>
            <a:prstGeom prst="ellipse">
              <a:avLst/>
            </a:prstGeom>
            <a:gradFill flip="none" rotWithShape="1">
              <a:gsLst>
                <a:gs pos="14000">
                  <a:srgbClr val="89C921"/>
                </a:gs>
                <a:gs pos="70000">
                  <a:srgbClr val="0C7804"/>
                </a:gs>
                <a:gs pos="86000">
                  <a:srgbClr val="0C7804"/>
                </a:gs>
              </a:gsLst>
              <a:path path="circle">
                <a:fillToRect l="50000" t="50000" r="50000" b="50000"/>
              </a:path>
              <a:tileRect/>
            </a:gradFill>
            <a:ln w="12700"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9" name="Picture 4" descr="C:\Documents and Settings\Administrator\桌面\20100720220401202\open-source-icons\PNG\black\van.png"/>
            <p:cNvPicPr>
              <a:picLocks noChangeAspect="1" noChangeArrowheads="1"/>
            </p:cNvPicPr>
            <p:nvPr/>
          </p:nvPicPr>
          <p:blipFill>
            <a:blip r:embed="rId2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9628" y="4457697"/>
              <a:ext cx="607712" cy="607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组合 70"/>
          <p:cNvGrpSpPr/>
          <p:nvPr/>
        </p:nvGrpSpPr>
        <p:grpSpPr>
          <a:xfrm>
            <a:off x="905632" y="2049659"/>
            <a:ext cx="730914" cy="554400"/>
            <a:chOff x="5355175" y="2213865"/>
            <a:chExt cx="792000" cy="792000"/>
          </a:xfrm>
        </p:grpSpPr>
        <p:sp>
          <p:nvSpPr>
            <p:cNvPr id="11" name="椭圆 10"/>
            <p:cNvSpPr/>
            <p:nvPr/>
          </p:nvSpPr>
          <p:spPr>
            <a:xfrm>
              <a:off x="5355175" y="2213865"/>
              <a:ext cx="792000" cy="792000"/>
            </a:xfrm>
            <a:prstGeom prst="ellipse">
              <a:avLst/>
            </a:prstGeom>
            <a:gradFill flip="none" rotWithShape="1">
              <a:gsLst>
                <a:gs pos="67000">
                  <a:srgbClr val="005D8C"/>
                </a:gs>
                <a:gs pos="4000">
                  <a:srgbClr val="0095D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12" name="Picture 6" descr="C:\Documents and Settings\Administrator\桌面\20100720220401202\open-source-icons\PNG\black\home.png"/>
            <p:cNvPicPr>
              <a:picLocks noChangeAspect="1" noChangeArrowheads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4585" y="2231701"/>
              <a:ext cx="759844" cy="6301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组合 73"/>
          <p:cNvGrpSpPr/>
          <p:nvPr/>
        </p:nvGrpSpPr>
        <p:grpSpPr>
          <a:xfrm>
            <a:off x="906082" y="4046182"/>
            <a:ext cx="730914" cy="554400"/>
            <a:chOff x="2834895" y="2213865"/>
            <a:chExt cx="792000" cy="792000"/>
          </a:xfrm>
        </p:grpSpPr>
        <p:sp>
          <p:nvSpPr>
            <p:cNvPr id="14" name="椭圆 13"/>
            <p:cNvSpPr/>
            <p:nvPr/>
          </p:nvSpPr>
          <p:spPr>
            <a:xfrm>
              <a:off x="2834895" y="2213865"/>
              <a:ext cx="792000" cy="792000"/>
            </a:xfrm>
            <a:prstGeom prst="ellipse">
              <a:avLst/>
            </a:prstGeom>
            <a:gradFill flip="none" rotWithShape="1">
              <a:gsLst>
                <a:gs pos="64000">
                  <a:srgbClr val="C83C00"/>
                </a:gs>
                <a:gs pos="84000">
                  <a:srgbClr val="C83C00"/>
                </a:gs>
                <a:gs pos="7000">
                  <a:srgbClr val="FFC905"/>
                </a:gs>
              </a:gsLst>
              <a:path path="circle">
                <a:fillToRect l="50000" t="50000" r="50000" b="50000"/>
              </a:path>
              <a:tileRect/>
            </a:gradFill>
            <a:ln w="12700" cmpd="sng">
              <a:noFill/>
              <a:round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15" name="Picture 7" descr="C:\Documents and Settings\Administrator\桌面\20100720220401202\open-source-icons\PNG\black\multi-agents.png"/>
            <p:cNvPicPr>
              <a:picLocks noChangeAspect="1" noChangeArrowheads="1"/>
            </p:cNvPicPr>
            <p:nvPr/>
          </p:nvPicPr>
          <p:blipFill>
            <a:blip r:embed="rId4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6701" y="2272076"/>
              <a:ext cx="576762" cy="5767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TextBox 11"/>
          <p:cNvSpPr txBox="1">
            <a:spLocks noChangeArrowheads="1"/>
          </p:cNvSpPr>
          <p:nvPr/>
        </p:nvSpPr>
        <p:spPr bwMode="auto">
          <a:xfrm flipH="1">
            <a:off x="3202865" y="3957640"/>
            <a:ext cx="2489113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降级模式</a:t>
            </a:r>
            <a:endParaRPr lang="en-US" altLang="zh-CN" b="1" kern="0" dirty="0">
              <a:solidFill>
                <a:srgbClr val="01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1620012" y="4529144"/>
            <a:ext cx="4857784" cy="806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79"/>
          <p:cNvGrpSpPr/>
          <p:nvPr/>
        </p:nvGrpSpPr>
        <p:grpSpPr>
          <a:xfrm>
            <a:off x="1417486" y="2056396"/>
            <a:ext cx="4576276" cy="481949"/>
            <a:chOff x="1240930" y="4146704"/>
            <a:chExt cx="1624473" cy="344250"/>
          </a:xfrm>
        </p:grpSpPr>
        <p:sp>
          <p:nvSpPr>
            <p:cNvPr id="19" name="TextBox 11"/>
            <p:cNvSpPr txBox="1">
              <a:spLocks noChangeArrowheads="1"/>
            </p:cNvSpPr>
            <p:nvPr/>
          </p:nvSpPr>
          <p:spPr bwMode="auto">
            <a:xfrm flipH="1">
              <a:off x="1349948" y="4146704"/>
              <a:ext cx="1515455" cy="32976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2400" b="1" dirty="0" smtClean="0">
                  <a:solidFill>
                    <a:schemeClr val="accent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故障</a:t>
              </a:r>
              <a:r>
                <a:rPr lang="en-US" altLang="zh-CN" sz="2400" b="1" dirty="0" smtClean="0">
                  <a:solidFill>
                    <a:schemeClr val="accent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-</a:t>
              </a:r>
              <a:r>
                <a:rPr lang="zh-CN" altLang="en-US" sz="2400" b="1" dirty="0" smtClean="0">
                  <a:solidFill>
                    <a:schemeClr val="accent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安全技术</a:t>
              </a:r>
              <a:endParaRPr lang="en-US" altLang="zh-CN" b="1" kern="0" dirty="0" smtClean="0">
                <a:solidFill>
                  <a:srgbClr val="01AEE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1240930" y="4490954"/>
              <a:ext cx="1599496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82"/>
          <p:cNvGrpSpPr/>
          <p:nvPr/>
        </p:nvGrpSpPr>
        <p:grpSpPr>
          <a:xfrm>
            <a:off x="1549024" y="3028934"/>
            <a:ext cx="5019761" cy="472007"/>
            <a:chOff x="1240930" y="4153805"/>
            <a:chExt cx="1599496" cy="337149"/>
          </a:xfrm>
        </p:grpSpPr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1307726" y="4153805"/>
              <a:ext cx="1515455" cy="32976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2400" b="1" dirty="0" smtClean="0">
                  <a:solidFill>
                    <a:schemeClr val="accent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现代信号系统安全技术的特点</a:t>
              </a:r>
              <a:endParaRPr lang="en-US" altLang="zh-CN" b="1" kern="0" dirty="0">
                <a:solidFill>
                  <a:srgbClr val="01AEE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1240930" y="4490954"/>
              <a:ext cx="1599496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7" name="Picture 4" descr="d:\360浏览器\360\360se\360se6\User Data\temp\200912210104249.JPG"/>
          <p:cNvPicPr>
            <a:picLocks noChangeAspect="1" noChangeArrowheads="1"/>
          </p:cNvPicPr>
          <p:nvPr/>
        </p:nvPicPr>
        <p:blipFill>
          <a:blip r:embed="rId5"/>
          <a:srcRect l="9062" t="72980" r="19687" b="2426"/>
          <a:stretch>
            <a:fillRect/>
          </a:stretch>
        </p:blipFill>
        <p:spPr bwMode="auto">
          <a:xfrm flipH="1">
            <a:off x="191252" y="6272216"/>
            <a:ext cx="5214916" cy="928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竖卷形 39"/>
          <p:cNvSpPr/>
          <p:nvPr/>
        </p:nvSpPr>
        <p:spPr>
          <a:xfrm>
            <a:off x="7549366" y="1385872"/>
            <a:ext cx="3857652" cy="5214974"/>
          </a:xfrm>
          <a:prstGeom prst="verticalScroll">
            <a:avLst/>
          </a:prstGeom>
          <a:gradFill flip="none" rotWithShape="1">
            <a:gsLst>
              <a:gs pos="0">
                <a:srgbClr val="00AEEE">
                  <a:tint val="66000"/>
                  <a:satMod val="160000"/>
                </a:srgbClr>
              </a:gs>
              <a:gs pos="50000">
                <a:srgbClr val="00AEEE">
                  <a:tint val="44500"/>
                  <a:satMod val="160000"/>
                </a:srgbClr>
              </a:gs>
              <a:gs pos="100000">
                <a:srgbClr val="00AEEE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Rectangle 9"/>
          <p:cNvSpPr>
            <a:spLocks noChangeArrowheads="1"/>
          </p:cNvSpPr>
          <p:nvPr/>
        </p:nvSpPr>
        <p:spPr bwMode="gray">
          <a:xfrm>
            <a:off x="9121002" y="1385872"/>
            <a:ext cx="1499128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zh-CN" altLang="en-US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作       业</a:t>
            </a:r>
            <a:endParaRPr lang="en-US" altLang="zh-CN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049432" y="2743194"/>
            <a:ext cx="2857520" cy="875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b="1" dirty="0" smtClean="0"/>
              <a:t>1.</a:t>
            </a:r>
            <a:r>
              <a:rPr lang="zh-CN" altLang="en-US" sz="1800" b="1" dirty="0" smtClean="0"/>
              <a:t>在教材中找出</a:t>
            </a:r>
            <a:r>
              <a:rPr lang="en-US" altLang="zh-CN" sz="1800" b="1" dirty="0" smtClean="0"/>
              <a:t>P33</a:t>
            </a:r>
            <a:r>
              <a:rPr lang="zh-CN" altLang="en-US" sz="1800" b="1" dirty="0" smtClean="0"/>
              <a:t>思考与练习答案，并做标注。</a:t>
            </a:r>
            <a:endParaRPr lang="zh-CN" altLang="en-US" sz="1800" b="1" dirty="0"/>
          </a:p>
        </p:txBody>
      </p:sp>
      <p:sp>
        <p:nvSpPr>
          <p:cNvPr id="43" name="矩形 42"/>
          <p:cNvSpPr/>
          <p:nvPr/>
        </p:nvSpPr>
        <p:spPr>
          <a:xfrm>
            <a:off x="8049432" y="4457706"/>
            <a:ext cx="285752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b="1" dirty="0" smtClean="0"/>
              <a:t>2.</a:t>
            </a:r>
            <a:r>
              <a:rPr lang="zh-CN" altLang="en-US" sz="1800" b="1" dirty="0" smtClean="0"/>
              <a:t>利用手机完成</a:t>
            </a:r>
            <a:r>
              <a:rPr lang="en-US" altLang="zh-CN" sz="1800" b="1" dirty="0" smtClean="0"/>
              <a:t>P34</a:t>
            </a:r>
            <a:r>
              <a:rPr lang="zh-CN" altLang="en-US" sz="1800" b="1" dirty="0" smtClean="0"/>
              <a:t>测试题。</a:t>
            </a:r>
            <a:endParaRPr lang="zh-CN" altLang="en-US" sz="1800" b="1" dirty="0"/>
          </a:p>
        </p:txBody>
      </p:sp>
      <p:grpSp>
        <p:nvGrpSpPr>
          <p:cNvPr id="26" name="组合 70"/>
          <p:cNvGrpSpPr/>
          <p:nvPr/>
        </p:nvGrpSpPr>
        <p:grpSpPr>
          <a:xfrm>
            <a:off x="893844" y="5093911"/>
            <a:ext cx="730914" cy="554400"/>
            <a:chOff x="5355175" y="2213865"/>
            <a:chExt cx="792000" cy="792000"/>
          </a:xfrm>
        </p:grpSpPr>
        <p:sp>
          <p:nvSpPr>
            <p:cNvPr id="27" name="椭圆 26"/>
            <p:cNvSpPr/>
            <p:nvPr/>
          </p:nvSpPr>
          <p:spPr>
            <a:xfrm>
              <a:off x="5355175" y="2213865"/>
              <a:ext cx="792000" cy="792000"/>
            </a:xfrm>
            <a:prstGeom prst="ellipse">
              <a:avLst/>
            </a:prstGeom>
            <a:gradFill flip="none" rotWithShape="1">
              <a:gsLst>
                <a:gs pos="67000">
                  <a:srgbClr val="005D8C"/>
                </a:gs>
                <a:gs pos="4000">
                  <a:srgbClr val="0095D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28" name="Picture 6" descr="C:\Documents and Settings\Administrator\桌面\20100720220401202\open-source-icons\PNG\black\home.png"/>
            <p:cNvPicPr>
              <a:picLocks noChangeAspect="1" noChangeArrowheads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4585" y="2231701"/>
              <a:ext cx="759844" cy="6301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9" name="组合 79"/>
          <p:cNvGrpSpPr/>
          <p:nvPr/>
        </p:nvGrpSpPr>
        <p:grpSpPr>
          <a:xfrm>
            <a:off x="1405698" y="5100648"/>
            <a:ext cx="4576276" cy="481949"/>
            <a:chOff x="1240930" y="4146704"/>
            <a:chExt cx="1624473" cy="344250"/>
          </a:xfrm>
        </p:grpSpPr>
        <p:sp>
          <p:nvSpPr>
            <p:cNvPr id="30" name="TextBox 11"/>
            <p:cNvSpPr txBox="1">
              <a:spLocks noChangeArrowheads="1"/>
            </p:cNvSpPr>
            <p:nvPr/>
          </p:nvSpPr>
          <p:spPr bwMode="auto">
            <a:xfrm flipH="1">
              <a:off x="1349948" y="4146704"/>
              <a:ext cx="1515455" cy="32976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sz="2400" b="1" dirty="0" smtClean="0">
                  <a:solidFill>
                    <a:schemeClr val="accent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后备模式</a:t>
              </a:r>
              <a:endParaRPr lang="zh-CN" altLang="en-US" sz="2400" dirty="0"/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1240930" y="4490954"/>
              <a:ext cx="1599496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矩形 89"/>
          <p:cNvSpPr/>
          <p:nvPr/>
        </p:nvSpPr>
        <p:spPr>
          <a:xfrm>
            <a:off x="1" y="4235006"/>
            <a:ext cx="12241213" cy="238978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4398" tIns="62199" rIns="124398" bIns="62199" rtlCol="0" anchor="ctr"/>
          <a:lstStyle/>
          <a:p>
            <a:pPr algn="ctr"/>
            <a:endParaRPr lang="zh-CN" altLang="en-US"/>
          </a:p>
        </p:txBody>
      </p: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2168282" y="4541394"/>
            <a:ext cx="7870457" cy="904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4398" tIns="62199" rIns="124398" bIns="62199">
            <a:spAutoFit/>
          </a:bodyPr>
          <a:lstStyle/>
          <a:p>
            <a:pPr algn="ctr"/>
            <a:r>
              <a:rPr lang="en-US" altLang="zh-CN" sz="4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</a:p>
        </p:txBody>
      </p:sp>
      <p:grpSp>
        <p:nvGrpSpPr>
          <p:cNvPr id="3" name="组合 24"/>
          <p:cNvGrpSpPr/>
          <p:nvPr/>
        </p:nvGrpSpPr>
        <p:grpSpPr>
          <a:xfrm>
            <a:off x="3873347" y="5390563"/>
            <a:ext cx="4484395" cy="87267"/>
            <a:chOff x="2768751" y="4109175"/>
            <a:chExt cx="3349775" cy="62334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2799918" y="4140342"/>
              <a:ext cx="328744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椭圆 26"/>
            <p:cNvSpPr/>
            <p:nvPr/>
          </p:nvSpPr>
          <p:spPr>
            <a:xfrm>
              <a:off x="2768751" y="4109175"/>
              <a:ext cx="62334" cy="623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6056192" y="4109175"/>
              <a:ext cx="62334" cy="623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4867430" y="5509056"/>
            <a:ext cx="2463951" cy="356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4398" tIns="62199" rIns="124398" bIns="62199">
            <a:spAutoFit/>
          </a:bodyPr>
          <a:lstStyle/>
          <a:p>
            <a:pPr algn="dist">
              <a:defRPr/>
            </a:pPr>
            <a:r>
              <a: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谢谢聆听</a:t>
            </a:r>
          </a:p>
        </p:txBody>
      </p:sp>
      <p:grpSp>
        <p:nvGrpSpPr>
          <p:cNvPr id="4" name="组合 33"/>
          <p:cNvGrpSpPr/>
          <p:nvPr/>
        </p:nvGrpSpPr>
        <p:grpSpPr>
          <a:xfrm>
            <a:off x="4918690" y="5996003"/>
            <a:ext cx="440396" cy="460557"/>
            <a:chOff x="3543574" y="4265651"/>
            <a:chExt cx="414516" cy="414516"/>
          </a:xfrm>
        </p:grpSpPr>
        <p:sp>
          <p:nvSpPr>
            <p:cNvPr id="35" name="椭圆 34"/>
            <p:cNvSpPr/>
            <p:nvPr/>
          </p:nvSpPr>
          <p:spPr>
            <a:xfrm>
              <a:off x="3543574" y="4265651"/>
              <a:ext cx="414516" cy="414516"/>
            </a:xfrm>
            <a:prstGeom prst="ellipse">
              <a:avLst/>
            </a:prstGeom>
            <a:solidFill>
              <a:schemeClr val="accent1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5" name="组合 35"/>
            <p:cNvGrpSpPr/>
            <p:nvPr/>
          </p:nvGrpSpPr>
          <p:grpSpPr>
            <a:xfrm>
              <a:off x="3629640" y="4325788"/>
              <a:ext cx="259976" cy="261734"/>
              <a:chOff x="5042691" y="2273922"/>
              <a:chExt cx="702937" cy="707690"/>
            </a:xfrm>
            <a:solidFill>
              <a:schemeClr val="bg1"/>
            </a:solidFill>
          </p:grpSpPr>
          <p:sp>
            <p:nvSpPr>
              <p:cNvPr id="37" name="Freeform 12"/>
              <p:cNvSpPr>
                <a:spLocks/>
              </p:cNvSpPr>
              <p:nvPr/>
            </p:nvSpPr>
            <p:spPr bwMode="auto">
              <a:xfrm>
                <a:off x="5284806" y="2789968"/>
                <a:ext cx="460822" cy="191644"/>
              </a:xfrm>
              <a:custGeom>
                <a:avLst/>
                <a:gdLst>
                  <a:gd name="T0" fmla="*/ 25 w 533"/>
                  <a:gd name="T1" fmla="*/ 165 h 222"/>
                  <a:gd name="T2" fmla="*/ 158 w 533"/>
                  <a:gd name="T3" fmla="*/ 165 h 222"/>
                  <a:gd name="T4" fmla="*/ 158 w 533"/>
                  <a:gd name="T5" fmla="*/ 108 h 222"/>
                  <a:gd name="T6" fmla="*/ 184 w 533"/>
                  <a:gd name="T7" fmla="*/ 83 h 222"/>
                  <a:gd name="T8" fmla="*/ 317 w 533"/>
                  <a:gd name="T9" fmla="*/ 83 h 222"/>
                  <a:gd name="T10" fmla="*/ 317 w 533"/>
                  <a:gd name="T11" fmla="*/ 25 h 222"/>
                  <a:gd name="T12" fmla="*/ 343 w 533"/>
                  <a:gd name="T13" fmla="*/ 0 h 222"/>
                  <a:gd name="T14" fmla="*/ 533 w 533"/>
                  <a:gd name="T15" fmla="*/ 0 h 222"/>
                  <a:gd name="T16" fmla="*/ 533 w 533"/>
                  <a:gd name="T17" fmla="*/ 32 h 222"/>
                  <a:gd name="T18" fmla="*/ 508 w 533"/>
                  <a:gd name="T19" fmla="*/ 57 h 222"/>
                  <a:gd name="T20" fmla="*/ 375 w 533"/>
                  <a:gd name="T21" fmla="*/ 57 h 222"/>
                  <a:gd name="T22" fmla="*/ 375 w 533"/>
                  <a:gd name="T23" fmla="*/ 114 h 222"/>
                  <a:gd name="T24" fmla="*/ 349 w 533"/>
                  <a:gd name="T25" fmla="*/ 140 h 222"/>
                  <a:gd name="T26" fmla="*/ 216 w 533"/>
                  <a:gd name="T27" fmla="*/ 140 h 222"/>
                  <a:gd name="T28" fmla="*/ 216 w 533"/>
                  <a:gd name="T29" fmla="*/ 197 h 222"/>
                  <a:gd name="T30" fmla="*/ 190 w 533"/>
                  <a:gd name="T31" fmla="*/ 222 h 222"/>
                  <a:gd name="T32" fmla="*/ 0 w 533"/>
                  <a:gd name="T33" fmla="*/ 222 h 222"/>
                  <a:gd name="T34" fmla="*/ 0 w 533"/>
                  <a:gd name="T35" fmla="*/ 191 h 222"/>
                  <a:gd name="T36" fmla="*/ 25 w 533"/>
                  <a:gd name="T37" fmla="*/ 165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3" h="222">
                    <a:moveTo>
                      <a:pt x="25" y="165"/>
                    </a:moveTo>
                    <a:cubicBezTo>
                      <a:pt x="158" y="165"/>
                      <a:pt x="158" y="165"/>
                      <a:pt x="158" y="165"/>
                    </a:cubicBezTo>
                    <a:cubicBezTo>
                      <a:pt x="158" y="108"/>
                      <a:pt x="158" y="108"/>
                      <a:pt x="158" y="108"/>
                    </a:cubicBezTo>
                    <a:cubicBezTo>
                      <a:pt x="158" y="94"/>
                      <a:pt x="170" y="83"/>
                      <a:pt x="184" y="83"/>
                    </a:cubicBezTo>
                    <a:cubicBezTo>
                      <a:pt x="317" y="83"/>
                      <a:pt x="317" y="83"/>
                      <a:pt x="317" y="83"/>
                    </a:cubicBezTo>
                    <a:cubicBezTo>
                      <a:pt x="317" y="25"/>
                      <a:pt x="317" y="25"/>
                      <a:pt x="317" y="25"/>
                    </a:cubicBezTo>
                    <a:cubicBezTo>
                      <a:pt x="317" y="11"/>
                      <a:pt x="329" y="0"/>
                      <a:pt x="343" y="0"/>
                    </a:cubicBezTo>
                    <a:cubicBezTo>
                      <a:pt x="533" y="0"/>
                      <a:pt x="533" y="0"/>
                      <a:pt x="533" y="0"/>
                    </a:cubicBezTo>
                    <a:cubicBezTo>
                      <a:pt x="533" y="32"/>
                      <a:pt x="533" y="32"/>
                      <a:pt x="533" y="32"/>
                    </a:cubicBezTo>
                    <a:cubicBezTo>
                      <a:pt x="533" y="46"/>
                      <a:pt x="522" y="57"/>
                      <a:pt x="508" y="57"/>
                    </a:cubicBezTo>
                    <a:cubicBezTo>
                      <a:pt x="375" y="57"/>
                      <a:pt x="375" y="57"/>
                      <a:pt x="375" y="57"/>
                    </a:cubicBezTo>
                    <a:cubicBezTo>
                      <a:pt x="375" y="114"/>
                      <a:pt x="375" y="114"/>
                      <a:pt x="375" y="114"/>
                    </a:cubicBezTo>
                    <a:cubicBezTo>
                      <a:pt x="375" y="128"/>
                      <a:pt x="363" y="140"/>
                      <a:pt x="349" y="140"/>
                    </a:cubicBezTo>
                    <a:cubicBezTo>
                      <a:pt x="216" y="140"/>
                      <a:pt x="216" y="140"/>
                      <a:pt x="216" y="140"/>
                    </a:cubicBezTo>
                    <a:cubicBezTo>
                      <a:pt x="216" y="197"/>
                      <a:pt x="216" y="197"/>
                      <a:pt x="216" y="197"/>
                    </a:cubicBezTo>
                    <a:cubicBezTo>
                      <a:pt x="216" y="211"/>
                      <a:pt x="204" y="222"/>
                      <a:pt x="190" y="222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77"/>
                      <a:pt x="11" y="165"/>
                      <a:pt x="2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Freeform 13"/>
              <p:cNvSpPr>
                <a:spLocks noEditPoints="1"/>
              </p:cNvSpPr>
              <p:nvPr/>
            </p:nvSpPr>
            <p:spPr bwMode="auto">
              <a:xfrm>
                <a:off x="5042691" y="2273922"/>
                <a:ext cx="529215" cy="655759"/>
              </a:xfrm>
              <a:custGeom>
                <a:avLst/>
                <a:gdLst>
                  <a:gd name="T0" fmla="*/ 28 w 612"/>
                  <a:gd name="T1" fmla="*/ 504 h 759"/>
                  <a:gd name="T2" fmla="*/ 148 w 612"/>
                  <a:gd name="T3" fmla="*/ 514 h 759"/>
                  <a:gd name="T4" fmla="*/ 179 w 612"/>
                  <a:gd name="T5" fmla="*/ 488 h 759"/>
                  <a:gd name="T6" fmla="*/ 184 w 612"/>
                  <a:gd name="T7" fmla="*/ 423 h 759"/>
                  <a:gd name="T8" fmla="*/ 158 w 612"/>
                  <a:gd name="T9" fmla="*/ 392 h 759"/>
                  <a:gd name="T10" fmla="*/ 38 w 612"/>
                  <a:gd name="T11" fmla="*/ 381 h 759"/>
                  <a:gd name="T12" fmla="*/ 7 w 612"/>
                  <a:gd name="T13" fmla="*/ 407 h 759"/>
                  <a:gd name="T14" fmla="*/ 2 w 612"/>
                  <a:gd name="T15" fmla="*/ 473 h 759"/>
                  <a:gd name="T16" fmla="*/ 28 w 612"/>
                  <a:gd name="T17" fmla="*/ 504 h 759"/>
                  <a:gd name="T18" fmla="*/ 157 w 612"/>
                  <a:gd name="T19" fmla="*/ 669 h 759"/>
                  <a:gd name="T20" fmla="*/ 254 w 612"/>
                  <a:gd name="T21" fmla="*/ 487 h 759"/>
                  <a:gd name="T22" fmla="*/ 334 w 612"/>
                  <a:gd name="T23" fmla="*/ 512 h 759"/>
                  <a:gd name="T24" fmla="*/ 342 w 612"/>
                  <a:gd name="T25" fmla="*/ 515 h 759"/>
                  <a:gd name="T26" fmla="*/ 216 w 612"/>
                  <a:gd name="T27" fmla="*/ 722 h 759"/>
                  <a:gd name="T28" fmla="*/ 157 w 612"/>
                  <a:gd name="T29" fmla="*/ 669 h 759"/>
                  <a:gd name="T30" fmla="*/ 379 w 612"/>
                  <a:gd name="T31" fmla="*/ 7 h 759"/>
                  <a:gd name="T32" fmla="*/ 426 w 612"/>
                  <a:gd name="T33" fmla="*/ 84 h 759"/>
                  <a:gd name="T34" fmla="*/ 349 w 612"/>
                  <a:gd name="T35" fmla="*/ 150 h 759"/>
                  <a:gd name="T36" fmla="*/ 304 w 612"/>
                  <a:gd name="T37" fmla="*/ 59 h 759"/>
                  <a:gd name="T38" fmla="*/ 379 w 612"/>
                  <a:gd name="T39" fmla="*/ 7 h 759"/>
                  <a:gd name="T40" fmla="*/ 371 w 612"/>
                  <a:gd name="T41" fmla="*/ 183 h 759"/>
                  <a:gd name="T42" fmla="*/ 403 w 612"/>
                  <a:gd name="T43" fmla="*/ 199 h 759"/>
                  <a:gd name="T44" fmla="*/ 574 w 612"/>
                  <a:gd name="T45" fmla="*/ 278 h 759"/>
                  <a:gd name="T46" fmla="*/ 579 w 612"/>
                  <a:gd name="T47" fmla="*/ 341 h 759"/>
                  <a:gd name="T48" fmla="*/ 398 w 612"/>
                  <a:gd name="T49" fmla="*/ 296 h 759"/>
                  <a:gd name="T50" fmla="*/ 381 w 612"/>
                  <a:gd name="T51" fmla="*/ 385 h 759"/>
                  <a:gd name="T52" fmla="*/ 390 w 612"/>
                  <a:gd name="T53" fmla="*/ 402 h 759"/>
                  <a:gd name="T54" fmla="*/ 561 w 612"/>
                  <a:gd name="T55" fmla="*/ 593 h 759"/>
                  <a:gd name="T56" fmla="*/ 489 w 612"/>
                  <a:gd name="T57" fmla="*/ 626 h 759"/>
                  <a:gd name="T58" fmla="*/ 233 w 612"/>
                  <a:gd name="T59" fmla="*/ 447 h 759"/>
                  <a:gd name="T60" fmla="*/ 203 w 612"/>
                  <a:gd name="T61" fmla="*/ 392 h 759"/>
                  <a:gd name="T62" fmla="*/ 231 w 612"/>
                  <a:gd name="T63" fmla="*/ 239 h 759"/>
                  <a:gd name="T64" fmla="*/ 157 w 612"/>
                  <a:gd name="T65" fmla="*/ 344 h 759"/>
                  <a:gd name="T66" fmla="*/ 95 w 612"/>
                  <a:gd name="T67" fmla="*/ 332 h 759"/>
                  <a:gd name="T68" fmla="*/ 247 w 612"/>
                  <a:gd name="T69" fmla="*/ 155 h 759"/>
                  <a:gd name="T70" fmla="*/ 313 w 612"/>
                  <a:gd name="T71" fmla="*/ 163 h 759"/>
                  <a:gd name="T72" fmla="*/ 349 w 612"/>
                  <a:gd name="T73" fmla="*/ 227 h 759"/>
                  <a:gd name="T74" fmla="*/ 371 w 612"/>
                  <a:gd name="T75" fmla="*/ 183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12" h="759">
                    <a:moveTo>
                      <a:pt x="28" y="504"/>
                    </a:moveTo>
                    <a:cubicBezTo>
                      <a:pt x="148" y="514"/>
                      <a:pt x="148" y="514"/>
                      <a:pt x="148" y="514"/>
                    </a:cubicBezTo>
                    <a:cubicBezTo>
                      <a:pt x="164" y="516"/>
                      <a:pt x="177" y="504"/>
                      <a:pt x="179" y="488"/>
                    </a:cubicBezTo>
                    <a:cubicBezTo>
                      <a:pt x="184" y="423"/>
                      <a:pt x="184" y="423"/>
                      <a:pt x="184" y="423"/>
                    </a:cubicBezTo>
                    <a:cubicBezTo>
                      <a:pt x="186" y="407"/>
                      <a:pt x="174" y="393"/>
                      <a:pt x="158" y="392"/>
                    </a:cubicBezTo>
                    <a:cubicBezTo>
                      <a:pt x="38" y="381"/>
                      <a:pt x="38" y="381"/>
                      <a:pt x="38" y="381"/>
                    </a:cubicBezTo>
                    <a:cubicBezTo>
                      <a:pt x="23" y="380"/>
                      <a:pt x="9" y="392"/>
                      <a:pt x="7" y="407"/>
                    </a:cubicBezTo>
                    <a:cubicBezTo>
                      <a:pt x="2" y="473"/>
                      <a:pt x="2" y="473"/>
                      <a:pt x="2" y="473"/>
                    </a:cubicBezTo>
                    <a:cubicBezTo>
                      <a:pt x="0" y="489"/>
                      <a:pt x="12" y="503"/>
                      <a:pt x="28" y="504"/>
                    </a:cubicBezTo>
                    <a:close/>
                    <a:moveTo>
                      <a:pt x="157" y="669"/>
                    </a:moveTo>
                    <a:cubicBezTo>
                      <a:pt x="220" y="595"/>
                      <a:pt x="230" y="592"/>
                      <a:pt x="254" y="487"/>
                    </a:cubicBezTo>
                    <a:cubicBezTo>
                      <a:pt x="280" y="496"/>
                      <a:pt x="307" y="504"/>
                      <a:pt x="334" y="512"/>
                    </a:cubicBezTo>
                    <a:cubicBezTo>
                      <a:pt x="337" y="513"/>
                      <a:pt x="339" y="514"/>
                      <a:pt x="342" y="515"/>
                    </a:cubicBezTo>
                    <a:cubicBezTo>
                      <a:pt x="303" y="633"/>
                      <a:pt x="296" y="637"/>
                      <a:pt x="216" y="722"/>
                    </a:cubicBezTo>
                    <a:cubicBezTo>
                      <a:pt x="180" y="759"/>
                      <a:pt x="122" y="709"/>
                      <a:pt x="157" y="669"/>
                    </a:cubicBezTo>
                    <a:close/>
                    <a:moveTo>
                      <a:pt x="379" y="7"/>
                    </a:moveTo>
                    <a:cubicBezTo>
                      <a:pt x="413" y="15"/>
                      <a:pt x="434" y="49"/>
                      <a:pt x="426" y="84"/>
                    </a:cubicBezTo>
                    <a:cubicBezTo>
                      <a:pt x="419" y="120"/>
                      <a:pt x="383" y="157"/>
                      <a:pt x="349" y="150"/>
                    </a:cubicBezTo>
                    <a:cubicBezTo>
                      <a:pt x="315" y="143"/>
                      <a:pt x="297" y="94"/>
                      <a:pt x="304" y="59"/>
                    </a:cubicBezTo>
                    <a:cubicBezTo>
                      <a:pt x="312" y="23"/>
                      <a:pt x="345" y="0"/>
                      <a:pt x="379" y="7"/>
                    </a:cubicBezTo>
                    <a:close/>
                    <a:moveTo>
                      <a:pt x="371" y="183"/>
                    </a:moveTo>
                    <a:cubicBezTo>
                      <a:pt x="378" y="185"/>
                      <a:pt x="393" y="190"/>
                      <a:pt x="403" y="199"/>
                    </a:cubicBezTo>
                    <a:cubicBezTo>
                      <a:pt x="494" y="286"/>
                      <a:pt x="474" y="282"/>
                      <a:pt x="574" y="278"/>
                    </a:cubicBezTo>
                    <a:cubicBezTo>
                      <a:pt x="612" y="277"/>
                      <a:pt x="611" y="338"/>
                      <a:pt x="579" y="341"/>
                    </a:cubicBezTo>
                    <a:cubicBezTo>
                      <a:pt x="477" y="350"/>
                      <a:pt x="470" y="358"/>
                      <a:pt x="398" y="296"/>
                    </a:cubicBezTo>
                    <a:cubicBezTo>
                      <a:pt x="381" y="385"/>
                      <a:pt x="381" y="385"/>
                      <a:pt x="381" y="385"/>
                    </a:cubicBezTo>
                    <a:cubicBezTo>
                      <a:pt x="380" y="392"/>
                      <a:pt x="383" y="399"/>
                      <a:pt x="390" y="402"/>
                    </a:cubicBezTo>
                    <a:cubicBezTo>
                      <a:pt x="494" y="448"/>
                      <a:pt x="515" y="448"/>
                      <a:pt x="561" y="593"/>
                    </a:cubicBezTo>
                    <a:cubicBezTo>
                      <a:pt x="578" y="638"/>
                      <a:pt x="510" y="668"/>
                      <a:pt x="489" y="626"/>
                    </a:cubicBezTo>
                    <a:cubicBezTo>
                      <a:pt x="417" y="484"/>
                      <a:pt x="405" y="506"/>
                      <a:pt x="233" y="447"/>
                    </a:cubicBezTo>
                    <a:cubicBezTo>
                      <a:pt x="211" y="435"/>
                      <a:pt x="203" y="416"/>
                      <a:pt x="203" y="392"/>
                    </a:cubicBezTo>
                    <a:cubicBezTo>
                      <a:pt x="231" y="239"/>
                      <a:pt x="231" y="239"/>
                      <a:pt x="231" y="239"/>
                    </a:cubicBezTo>
                    <a:cubicBezTo>
                      <a:pt x="164" y="260"/>
                      <a:pt x="171" y="259"/>
                      <a:pt x="157" y="344"/>
                    </a:cubicBezTo>
                    <a:cubicBezTo>
                      <a:pt x="151" y="376"/>
                      <a:pt x="91" y="372"/>
                      <a:pt x="95" y="332"/>
                    </a:cubicBezTo>
                    <a:cubicBezTo>
                      <a:pt x="107" y="207"/>
                      <a:pt x="126" y="199"/>
                      <a:pt x="247" y="155"/>
                    </a:cubicBezTo>
                    <a:cubicBezTo>
                      <a:pt x="264" y="149"/>
                      <a:pt x="304" y="160"/>
                      <a:pt x="313" y="163"/>
                    </a:cubicBezTo>
                    <a:cubicBezTo>
                      <a:pt x="349" y="227"/>
                      <a:pt x="349" y="227"/>
                      <a:pt x="349" y="227"/>
                    </a:cubicBezTo>
                    <a:cubicBezTo>
                      <a:pt x="371" y="183"/>
                      <a:pt x="371" y="183"/>
                      <a:pt x="371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6" name="组合 38"/>
          <p:cNvGrpSpPr/>
          <p:nvPr/>
        </p:nvGrpSpPr>
        <p:grpSpPr>
          <a:xfrm>
            <a:off x="5565616" y="5996003"/>
            <a:ext cx="440396" cy="460557"/>
            <a:chOff x="4102125" y="4265651"/>
            <a:chExt cx="414516" cy="414516"/>
          </a:xfrm>
        </p:grpSpPr>
        <p:sp>
          <p:nvSpPr>
            <p:cNvPr id="40" name="椭圆 39"/>
            <p:cNvSpPr/>
            <p:nvPr/>
          </p:nvSpPr>
          <p:spPr>
            <a:xfrm>
              <a:off x="4102125" y="4265651"/>
              <a:ext cx="414516" cy="414516"/>
            </a:xfrm>
            <a:prstGeom prst="ellipse">
              <a:avLst/>
            </a:prstGeom>
            <a:solidFill>
              <a:schemeClr val="accent2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7" name="组合 40"/>
            <p:cNvGrpSpPr/>
            <p:nvPr/>
          </p:nvGrpSpPr>
          <p:grpSpPr>
            <a:xfrm>
              <a:off x="4199233" y="4358783"/>
              <a:ext cx="238761" cy="198211"/>
              <a:chOff x="3132963" y="3140191"/>
              <a:chExt cx="645573" cy="535933"/>
            </a:xfrm>
            <a:solidFill>
              <a:schemeClr val="bg1"/>
            </a:solidFill>
          </p:grpSpPr>
          <p:sp>
            <p:nvSpPr>
              <p:cNvPr id="42" name="Freeform 226"/>
              <p:cNvSpPr>
                <a:spLocks/>
              </p:cNvSpPr>
              <p:nvPr/>
            </p:nvSpPr>
            <p:spPr bwMode="auto">
              <a:xfrm>
                <a:off x="3421629" y="3217854"/>
                <a:ext cx="356907" cy="392027"/>
              </a:xfrm>
              <a:custGeom>
                <a:avLst/>
                <a:gdLst>
                  <a:gd name="T0" fmla="*/ 0 w 529"/>
                  <a:gd name="T1" fmla="*/ 0 h 581"/>
                  <a:gd name="T2" fmla="*/ 2 w 529"/>
                  <a:gd name="T3" fmla="*/ 11 h 581"/>
                  <a:gd name="T4" fmla="*/ 25 w 529"/>
                  <a:gd name="T5" fmla="*/ 56 h 581"/>
                  <a:gd name="T6" fmla="*/ 473 w 529"/>
                  <a:gd name="T7" fmla="*/ 56 h 581"/>
                  <a:gd name="T8" fmla="*/ 473 w 529"/>
                  <a:gd name="T9" fmla="*/ 525 h 581"/>
                  <a:gd name="T10" fmla="*/ 127 w 529"/>
                  <a:gd name="T11" fmla="*/ 525 h 581"/>
                  <a:gd name="T12" fmla="*/ 127 w 529"/>
                  <a:gd name="T13" fmla="*/ 581 h 581"/>
                  <a:gd name="T14" fmla="*/ 529 w 529"/>
                  <a:gd name="T15" fmla="*/ 581 h 581"/>
                  <a:gd name="T16" fmla="*/ 529 w 529"/>
                  <a:gd name="T17" fmla="*/ 0 h 581"/>
                  <a:gd name="T18" fmla="*/ 0 w 529"/>
                  <a:gd name="T19" fmla="*/ 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9" h="581">
                    <a:moveTo>
                      <a:pt x="0" y="0"/>
                    </a:moveTo>
                    <a:cubicBezTo>
                      <a:pt x="1" y="4"/>
                      <a:pt x="2" y="7"/>
                      <a:pt x="2" y="11"/>
                    </a:cubicBezTo>
                    <a:cubicBezTo>
                      <a:pt x="14" y="22"/>
                      <a:pt x="22" y="38"/>
                      <a:pt x="25" y="56"/>
                    </a:cubicBezTo>
                    <a:cubicBezTo>
                      <a:pt x="473" y="56"/>
                      <a:pt x="473" y="56"/>
                      <a:pt x="473" y="56"/>
                    </a:cubicBezTo>
                    <a:cubicBezTo>
                      <a:pt x="473" y="525"/>
                      <a:pt x="473" y="525"/>
                      <a:pt x="473" y="525"/>
                    </a:cubicBezTo>
                    <a:cubicBezTo>
                      <a:pt x="127" y="525"/>
                      <a:pt x="127" y="525"/>
                      <a:pt x="127" y="525"/>
                    </a:cubicBezTo>
                    <a:cubicBezTo>
                      <a:pt x="127" y="581"/>
                      <a:pt x="127" y="581"/>
                      <a:pt x="127" y="581"/>
                    </a:cubicBezTo>
                    <a:cubicBezTo>
                      <a:pt x="529" y="581"/>
                      <a:pt x="529" y="581"/>
                      <a:pt x="529" y="581"/>
                    </a:cubicBezTo>
                    <a:cubicBezTo>
                      <a:pt x="529" y="0"/>
                      <a:pt x="529" y="0"/>
                      <a:pt x="52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Freeform 227"/>
              <p:cNvSpPr>
                <a:spLocks/>
              </p:cNvSpPr>
              <p:nvPr/>
            </p:nvSpPr>
            <p:spPr bwMode="auto">
              <a:xfrm>
                <a:off x="3198348" y="3140191"/>
                <a:ext cx="224709" cy="247551"/>
              </a:xfrm>
              <a:custGeom>
                <a:avLst/>
                <a:gdLst>
                  <a:gd name="T0" fmla="*/ 45 w 333"/>
                  <a:gd name="T1" fmla="*/ 243 h 367"/>
                  <a:gd name="T2" fmla="*/ 170 w 333"/>
                  <a:gd name="T3" fmla="*/ 367 h 367"/>
                  <a:gd name="T4" fmla="*/ 289 w 333"/>
                  <a:gd name="T5" fmla="*/ 243 h 367"/>
                  <a:gd name="T6" fmla="*/ 326 w 333"/>
                  <a:gd name="T7" fmla="*/ 203 h 367"/>
                  <a:gd name="T8" fmla="*/ 306 w 333"/>
                  <a:gd name="T9" fmla="*/ 142 h 367"/>
                  <a:gd name="T10" fmla="*/ 166 w 333"/>
                  <a:gd name="T11" fmla="*/ 0 h 367"/>
                  <a:gd name="T12" fmla="*/ 26 w 333"/>
                  <a:gd name="T13" fmla="*/ 142 h 367"/>
                  <a:gd name="T14" fmla="*/ 7 w 333"/>
                  <a:gd name="T15" fmla="*/ 203 h 367"/>
                  <a:gd name="T16" fmla="*/ 45 w 333"/>
                  <a:gd name="T17" fmla="*/ 243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67">
                    <a:moveTo>
                      <a:pt x="45" y="243"/>
                    </a:moveTo>
                    <a:cubicBezTo>
                      <a:pt x="71" y="308"/>
                      <a:pt x="118" y="367"/>
                      <a:pt x="170" y="367"/>
                    </a:cubicBezTo>
                    <a:cubicBezTo>
                      <a:pt x="222" y="367"/>
                      <a:pt x="266" y="308"/>
                      <a:pt x="289" y="243"/>
                    </a:cubicBezTo>
                    <a:cubicBezTo>
                      <a:pt x="305" y="242"/>
                      <a:pt x="320" y="226"/>
                      <a:pt x="326" y="203"/>
                    </a:cubicBezTo>
                    <a:cubicBezTo>
                      <a:pt x="333" y="176"/>
                      <a:pt x="324" y="149"/>
                      <a:pt x="306" y="142"/>
                    </a:cubicBezTo>
                    <a:cubicBezTo>
                      <a:pt x="302" y="63"/>
                      <a:pt x="241" y="0"/>
                      <a:pt x="166" y="0"/>
                    </a:cubicBezTo>
                    <a:cubicBezTo>
                      <a:pt x="92" y="0"/>
                      <a:pt x="31" y="63"/>
                      <a:pt x="26" y="142"/>
                    </a:cubicBezTo>
                    <a:cubicBezTo>
                      <a:pt x="9" y="149"/>
                      <a:pt x="0" y="176"/>
                      <a:pt x="7" y="203"/>
                    </a:cubicBezTo>
                    <a:cubicBezTo>
                      <a:pt x="13" y="227"/>
                      <a:pt x="29" y="243"/>
                      <a:pt x="45" y="2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Freeform 228"/>
              <p:cNvSpPr>
                <a:spLocks/>
              </p:cNvSpPr>
              <p:nvPr/>
            </p:nvSpPr>
            <p:spPr bwMode="auto">
              <a:xfrm>
                <a:off x="3481875" y="3306367"/>
                <a:ext cx="233275" cy="180738"/>
              </a:xfrm>
              <a:custGeom>
                <a:avLst/>
                <a:gdLst>
                  <a:gd name="T0" fmla="*/ 41 w 346"/>
                  <a:gd name="T1" fmla="*/ 111 h 268"/>
                  <a:gd name="T2" fmla="*/ 0 w 346"/>
                  <a:gd name="T3" fmla="*/ 151 h 268"/>
                  <a:gd name="T4" fmla="*/ 90 w 346"/>
                  <a:gd name="T5" fmla="*/ 268 h 268"/>
                  <a:gd name="T6" fmla="*/ 254 w 346"/>
                  <a:gd name="T7" fmla="*/ 125 h 268"/>
                  <a:gd name="T8" fmla="*/ 284 w 346"/>
                  <a:gd name="T9" fmla="*/ 158 h 268"/>
                  <a:gd name="T10" fmla="*/ 346 w 346"/>
                  <a:gd name="T11" fmla="*/ 0 h 268"/>
                  <a:gd name="T12" fmla="*/ 184 w 346"/>
                  <a:gd name="T13" fmla="*/ 50 h 268"/>
                  <a:gd name="T14" fmla="*/ 218 w 346"/>
                  <a:gd name="T15" fmla="*/ 87 h 268"/>
                  <a:gd name="T16" fmla="*/ 99 w 346"/>
                  <a:gd name="T17" fmla="*/ 190 h 268"/>
                  <a:gd name="T18" fmla="*/ 41 w 346"/>
                  <a:gd name="T19" fmla="*/ 111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6" h="268">
                    <a:moveTo>
                      <a:pt x="41" y="111"/>
                    </a:moveTo>
                    <a:cubicBezTo>
                      <a:pt x="0" y="151"/>
                      <a:pt x="0" y="151"/>
                      <a:pt x="0" y="151"/>
                    </a:cubicBezTo>
                    <a:cubicBezTo>
                      <a:pt x="12" y="165"/>
                      <a:pt x="90" y="268"/>
                      <a:pt x="90" y="268"/>
                    </a:cubicBezTo>
                    <a:cubicBezTo>
                      <a:pt x="254" y="125"/>
                      <a:pt x="254" y="125"/>
                      <a:pt x="254" y="125"/>
                    </a:cubicBezTo>
                    <a:cubicBezTo>
                      <a:pt x="284" y="158"/>
                      <a:pt x="284" y="158"/>
                      <a:pt x="284" y="158"/>
                    </a:cubicBezTo>
                    <a:cubicBezTo>
                      <a:pt x="346" y="0"/>
                      <a:pt x="346" y="0"/>
                      <a:pt x="346" y="0"/>
                    </a:cubicBezTo>
                    <a:cubicBezTo>
                      <a:pt x="184" y="50"/>
                      <a:pt x="184" y="50"/>
                      <a:pt x="184" y="50"/>
                    </a:cubicBezTo>
                    <a:cubicBezTo>
                      <a:pt x="218" y="87"/>
                      <a:pt x="218" y="87"/>
                      <a:pt x="218" y="87"/>
                    </a:cubicBezTo>
                    <a:cubicBezTo>
                      <a:pt x="99" y="190"/>
                      <a:pt x="99" y="190"/>
                      <a:pt x="99" y="190"/>
                    </a:cubicBezTo>
                    <a:lnTo>
                      <a:pt x="41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Freeform 229"/>
              <p:cNvSpPr>
                <a:spLocks/>
              </p:cNvSpPr>
              <p:nvPr/>
            </p:nvSpPr>
            <p:spPr bwMode="auto">
              <a:xfrm>
                <a:off x="3132963" y="3377178"/>
                <a:ext cx="355480" cy="298946"/>
              </a:xfrm>
              <a:custGeom>
                <a:avLst/>
                <a:gdLst>
                  <a:gd name="T0" fmla="*/ 407 w 527"/>
                  <a:gd name="T1" fmla="*/ 0 h 443"/>
                  <a:gd name="T2" fmla="*/ 294 w 527"/>
                  <a:gd name="T3" fmla="*/ 190 h 443"/>
                  <a:gd name="T4" fmla="*/ 280 w 527"/>
                  <a:gd name="T5" fmla="*/ 105 h 443"/>
                  <a:gd name="T6" fmla="*/ 295 w 527"/>
                  <a:gd name="T7" fmla="*/ 77 h 443"/>
                  <a:gd name="T8" fmla="*/ 263 w 527"/>
                  <a:gd name="T9" fmla="*/ 44 h 443"/>
                  <a:gd name="T10" fmla="*/ 230 w 527"/>
                  <a:gd name="T11" fmla="*/ 77 h 443"/>
                  <a:gd name="T12" fmla="*/ 246 w 527"/>
                  <a:gd name="T13" fmla="*/ 105 h 443"/>
                  <a:gd name="T14" fmla="*/ 232 w 527"/>
                  <a:gd name="T15" fmla="*/ 189 h 443"/>
                  <a:gd name="T16" fmla="*/ 120 w 527"/>
                  <a:gd name="T17" fmla="*/ 0 h 443"/>
                  <a:gd name="T18" fmla="*/ 2 w 527"/>
                  <a:gd name="T19" fmla="*/ 125 h 443"/>
                  <a:gd name="T20" fmla="*/ 0 w 527"/>
                  <a:gd name="T21" fmla="*/ 125 h 443"/>
                  <a:gd name="T22" fmla="*/ 0 w 527"/>
                  <a:gd name="T23" fmla="*/ 402 h 443"/>
                  <a:gd name="T24" fmla="*/ 1 w 527"/>
                  <a:gd name="T25" fmla="*/ 402 h 443"/>
                  <a:gd name="T26" fmla="*/ 263 w 527"/>
                  <a:gd name="T27" fmla="*/ 443 h 443"/>
                  <a:gd name="T28" fmla="*/ 526 w 527"/>
                  <a:gd name="T29" fmla="*/ 402 h 443"/>
                  <a:gd name="T30" fmla="*/ 527 w 527"/>
                  <a:gd name="T31" fmla="*/ 402 h 443"/>
                  <a:gd name="T32" fmla="*/ 527 w 527"/>
                  <a:gd name="T33" fmla="*/ 125 h 443"/>
                  <a:gd name="T34" fmla="*/ 525 w 527"/>
                  <a:gd name="T35" fmla="*/ 125 h 443"/>
                  <a:gd name="T36" fmla="*/ 407 w 527"/>
                  <a:gd name="T37" fmla="*/ 0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27" h="443">
                    <a:moveTo>
                      <a:pt x="407" y="0"/>
                    </a:moveTo>
                    <a:cubicBezTo>
                      <a:pt x="294" y="190"/>
                      <a:pt x="294" y="190"/>
                      <a:pt x="294" y="190"/>
                    </a:cubicBezTo>
                    <a:cubicBezTo>
                      <a:pt x="280" y="105"/>
                      <a:pt x="280" y="105"/>
                      <a:pt x="280" y="105"/>
                    </a:cubicBezTo>
                    <a:cubicBezTo>
                      <a:pt x="289" y="99"/>
                      <a:pt x="295" y="89"/>
                      <a:pt x="295" y="77"/>
                    </a:cubicBezTo>
                    <a:cubicBezTo>
                      <a:pt x="295" y="59"/>
                      <a:pt x="281" y="44"/>
                      <a:pt x="263" y="44"/>
                    </a:cubicBezTo>
                    <a:cubicBezTo>
                      <a:pt x="245" y="44"/>
                      <a:pt x="230" y="59"/>
                      <a:pt x="230" y="77"/>
                    </a:cubicBezTo>
                    <a:cubicBezTo>
                      <a:pt x="230" y="89"/>
                      <a:pt x="237" y="99"/>
                      <a:pt x="246" y="105"/>
                    </a:cubicBezTo>
                    <a:cubicBezTo>
                      <a:pt x="232" y="189"/>
                      <a:pt x="232" y="189"/>
                      <a:pt x="232" y="189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56" y="27"/>
                      <a:pt x="12" y="72"/>
                      <a:pt x="2" y="12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402"/>
                      <a:pt x="0" y="402"/>
                      <a:pt x="0" y="402"/>
                    </a:cubicBezTo>
                    <a:cubicBezTo>
                      <a:pt x="1" y="402"/>
                      <a:pt x="1" y="402"/>
                      <a:pt x="1" y="402"/>
                    </a:cubicBezTo>
                    <a:cubicBezTo>
                      <a:pt x="14" y="425"/>
                      <a:pt x="126" y="443"/>
                      <a:pt x="263" y="443"/>
                    </a:cubicBezTo>
                    <a:cubicBezTo>
                      <a:pt x="401" y="443"/>
                      <a:pt x="513" y="425"/>
                      <a:pt x="526" y="402"/>
                    </a:cubicBezTo>
                    <a:cubicBezTo>
                      <a:pt x="527" y="402"/>
                      <a:pt x="527" y="402"/>
                      <a:pt x="527" y="402"/>
                    </a:cubicBezTo>
                    <a:cubicBezTo>
                      <a:pt x="527" y="125"/>
                      <a:pt x="527" y="125"/>
                      <a:pt x="527" y="125"/>
                    </a:cubicBezTo>
                    <a:cubicBezTo>
                      <a:pt x="525" y="125"/>
                      <a:pt x="525" y="125"/>
                      <a:pt x="525" y="125"/>
                    </a:cubicBezTo>
                    <a:cubicBezTo>
                      <a:pt x="515" y="72"/>
                      <a:pt x="471" y="27"/>
                      <a:pt x="40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Freeform 230"/>
              <p:cNvSpPr>
                <a:spLocks/>
              </p:cNvSpPr>
              <p:nvPr/>
            </p:nvSpPr>
            <p:spPr bwMode="auto">
              <a:xfrm>
                <a:off x="3598655" y="3487105"/>
                <a:ext cx="54536" cy="68241"/>
              </a:xfrm>
              <a:custGeom>
                <a:avLst/>
                <a:gdLst>
                  <a:gd name="T0" fmla="*/ 0 w 81"/>
                  <a:gd name="T1" fmla="*/ 0 h 101"/>
                  <a:gd name="T2" fmla="*/ 0 w 81"/>
                  <a:gd name="T3" fmla="*/ 55 h 101"/>
                  <a:gd name="T4" fmla="*/ 40 w 81"/>
                  <a:gd name="T5" fmla="*/ 101 h 101"/>
                  <a:gd name="T6" fmla="*/ 81 w 81"/>
                  <a:gd name="T7" fmla="*/ 56 h 101"/>
                  <a:gd name="T8" fmla="*/ 81 w 81"/>
                  <a:gd name="T9" fmla="*/ 0 h 101"/>
                  <a:gd name="T10" fmla="*/ 59 w 81"/>
                  <a:gd name="T11" fmla="*/ 0 h 101"/>
                  <a:gd name="T12" fmla="*/ 59 w 81"/>
                  <a:gd name="T13" fmla="*/ 57 h 101"/>
                  <a:gd name="T14" fmla="*/ 40 w 81"/>
                  <a:gd name="T15" fmla="*/ 83 h 101"/>
                  <a:gd name="T16" fmla="*/ 22 w 81"/>
                  <a:gd name="T17" fmla="*/ 57 h 101"/>
                  <a:gd name="T18" fmla="*/ 22 w 81"/>
                  <a:gd name="T19" fmla="*/ 0 h 101"/>
                  <a:gd name="T20" fmla="*/ 0 w 81"/>
                  <a:gd name="T21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" h="101">
                    <a:moveTo>
                      <a:pt x="0" y="0"/>
                    </a:moveTo>
                    <a:cubicBezTo>
                      <a:pt x="0" y="55"/>
                      <a:pt x="0" y="55"/>
                      <a:pt x="0" y="55"/>
                    </a:cubicBezTo>
                    <a:cubicBezTo>
                      <a:pt x="0" y="87"/>
                      <a:pt x="15" y="101"/>
                      <a:pt x="40" y="101"/>
                    </a:cubicBezTo>
                    <a:cubicBezTo>
                      <a:pt x="65" y="101"/>
                      <a:pt x="81" y="86"/>
                      <a:pt x="81" y="56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57"/>
                      <a:pt x="59" y="57"/>
                      <a:pt x="59" y="57"/>
                    </a:cubicBezTo>
                    <a:cubicBezTo>
                      <a:pt x="59" y="75"/>
                      <a:pt x="52" y="83"/>
                      <a:pt x="40" y="83"/>
                    </a:cubicBezTo>
                    <a:cubicBezTo>
                      <a:pt x="29" y="83"/>
                      <a:pt x="22" y="74"/>
                      <a:pt x="22" y="57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Freeform 231"/>
              <p:cNvSpPr>
                <a:spLocks noEditPoints="1"/>
              </p:cNvSpPr>
              <p:nvPr/>
            </p:nvSpPr>
            <p:spPr bwMode="auto">
              <a:xfrm>
                <a:off x="3666040" y="3486534"/>
                <a:ext cx="47968" cy="67384"/>
              </a:xfrm>
              <a:custGeom>
                <a:avLst/>
                <a:gdLst>
                  <a:gd name="T0" fmla="*/ 31 w 71"/>
                  <a:gd name="T1" fmla="*/ 0 h 100"/>
                  <a:gd name="T2" fmla="*/ 0 w 71"/>
                  <a:gd name="T3" fmla="*/ 2 h 100"/>
                  <a:gd name="T4" fmla="*/ 0 w 71"/>
                  <a:gd name="T5" fmla="*/ 100 h 100"/>
                  <a:gd name="T6" fmla="*/ 23 w 71"/>
                  <a:gd name="T7" fmla="*/ 100 h 100"/>
                  <a:gd name="T8" fmla="*/ 23 w 71"/>
                  <a:gd name="T9" fmla="*/ 65 h 100"/>
                  <a:gd name="T10" fmla="*/ 30 w 71"/>
                  <a:gd name="T11" fmla="*/ 65 h 100"/>
                  <a:gd name="T12" fmla="*/ 62 w 71"/>
                  <a:gd name="T13" fmla="*/ 55 h 100"/>
                  <a:gd name="T14" fmla="*/ 71 w 71"/>
                  <a:gd name="T15" fmla="*/ 31 h 100"/>
                  <a:gd name="T16" fmla="*/ 61 w 71"/>
                  <a:gd name="T17" fmla="*/ 8 h 100"/>
                  <a:gd name="T18" fmla="*/ 31 w 71"/>
                  <a:gd name="T19" fmla="*/ 0 h 100"/>
                  <a:gd name="T20" fmla="*/ 30 w 71"/>
                  <a:gd name="T21" fmla="*/ 48 h 100"/>
                  <a:gd name="T22" fmla="*/ 23 w 71"/>
                  <a:gd name="T23" fmla="*/ 47 h 100"/>
                  <a:gd name="T24" fmla="*/ 23 w 71"/>
                  <a:gd name="T25" fmla="*/ 18 h 100"/>
                  <a:gd name="T26" fmla="*/ 32 w 71"/>
                  <a:gd name="T27" fmla="*/ 17 h 100"/>
                  <a:gd name="T28" fmla="*/ 49 w 71"/>
                  <a:gd name="T29" fmla="*/ 32 h 100"/>
                  <a:gd name="T30" fmla="*/ 30 w 71"/>
                  <a:gd name="T31" fmla="*/ 4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1" h="100">
                    <a:moveTo>
                      <a:pt x="31" y="0"/>
                    </a:moveTo>
                    <a:cubicBezTo>
                      <a:pt x="17" y="0"/>
                      <a:pt x="7" y="1"/>
                      <a:pt x="0" y="2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23" y="100"/>
                      <a:pt x="23" y="100"/>
                      <a:pt x="23" y="100"/>
                    </a:cubicBezTo>
                    <a:cubicBezTo>
                      <a:pt x="23" y="65"/>
                      <a:pt x="23" y="65"/>
                      <a:pt x="23" y="65"/>
                    </a:cubicBezTo>
                    <a:cubicBezTo>
                      <a:pt x="25" y="65"/>
                      <a:pt x="27" y="65"/>
                      <a:pt x="30" y="65"/>
                    </a:cubicBezTo>
                    <a:cubicBezTo>
                      <a:pt x="43" y="65"/>
                      <a:pt x="55" y="62"/>
                      <a:pt x="62" y="55"/>
                    </a:cubicBezTo>
                    <a:cubicBezTo>
                      <a:pt x="68" y="49"/>
                      <a:pt x="71" y="41"/>
                      <a:pt x="71" y="31"/>
                    </a:cubicBezTo>
                    <a:cubicBezTo>
                      <a:pt x="71" y="22"/>
                      <a:pt x="67" y="13"/>
                      <a:pt x="61" y="8"/>
                    </a:cubicBezTo>
                    <a:cubicBezTo>
                      <a:pt x="54" y="3"/>
                      <a:pt x="44" y="0"/>
                      <a:pt x="31" y="0"/>
                    </a:cubicBezTo>
                    <a:close/>
                    <a:moveTo>
                      <a:pt x="30" y="48"/>
                    </a:moveTo>
                    <a:cubicBezTo>
                      <a:pt x="27" y="48"/>
                      <a:pt x="24" y="48"/>
                      <a:pt x="23" y="47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4" y="18"/>
                      <a:pt x="27" y="17"/>
                      <a:pt x="32" y="17"/>
                    </a:cubicBezTo>
                    <a:cubicBezTo>
                      <a:pt x="43" y="17"/>
                      <a:pt x="49" y="23"/>
                      <a:pt x="49" y="32"/>
                    </a:cubicBezTo>
                    <a:cubicBezTo>
                      <a:pt x="49" y="42"/>
                      <a:pt x="42" y="48"/>
                      <a:pt x="3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8" name="组合 47"/>
          <p:cNvGrpSpPr/>
          <p:nvPr/>
        </p:nvGrpSpPr>
        <p:grpSpPr>
          <a:xfrm>
            <a:off x="6890813" y="5996003"/>
            <a:ext cx="440396" cy="460557"/>
            <a:chOff x="5181486" y="4265651"/>
            <a:chExt cx="414516" cy="414516"/>
          </a:xfrm>
        </p:grpSpPr>
        <p:sp>
          <p:nvSpPr>
            <p:cNvPr id="49" name="椭圆 48"/>
            <p:cNvSpPr/>
            <p:nvPr/>
          </p:nvSpPr>
          <p:spPr>
            <a:xfrm>
              <a:off x="5181486" y="4265651"/>
              <a:ext cx="414516" cy="414516"/>
            </a:xfrm>
            <a:prstGeom prst="ellipse">
              <a:avLst/>
            </a:prstGeom>
            <a:solidFill>
              <a:schemeClr val="accent4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9" name="组合 49"/>
            <p:cNvGrpSpPr/>
            <p:nvPr/>
          </p:nvGrpSpPr>
          <p:grpSpPr>
            <a:xfrm>
              <a:off x="5287222" y="4375239"/>
              <a:ext cx="253419" cy="172633"/>
              <a:chOff x="4895160" y="4287159"/>
              <a:chExt cx="571418" cy="389258"/>
            </a:xfrm>
            <a:solidFill>
              <a:schemeClr val="bg1"/>
            </a:solidFill>
          </p:grpSpPr>
          <p:sp>
            <p:nvSpPr>
              <p:cNvPr id="51" name="Freeform 327"/>
              <p:cNvSpPr>
                <a:spLocks noEditPoints="1"/>
              </p:cNvSpPr>
              <p:nvPr/>
            </p:nvSpPr>
            <p:spPr bwMode="auto">
              <a:xfrm>
                <a:off x="4895160" y="4287159"/>
                <a:ext cx="438051" cy="389258"/>
              </a:xfrm>
              <a:custGeom>
                <a:avLst/>
                <a:gdLst>
                  <a:gd name="T0" fmla="*/ 166 w 171"/>
                  <a:gd name="T1" fmla="*/ 0 h 152"/>
                  <a:gd name="T2" fmla="*/ 5 w 171"/>
                  <a:gd name="T3" fmla="*/ 0 h 152"/>
                  <a:gd name="T4" fmla="*/ 0 w 171"/>
                  <a:gd name="T5" fmla="*/ 5 h 152"/>
                  <a:gd name="T6" fmla="*/ 0 w 171"/>
                  <a:gd name="T7" fmla="*/ 146 h 152"/>
                  <a:gd name="T8" fmla="*/ 5 w 171"/>
                  <a:gd name="T9" fmla="*/ 152 h 152"/>
                  <a:gd name="T10" fmla="*/ 166 w 171"/>
                  <a:gd name="T11" fmla="*/ 152 h 152"/>
                  <a:gd name="T12" fmla="*/ 171 w 171"/>
                  <a:gd name="T13" fmla="*/ 146 h 152"/>
                  <a:gd name="T14" fmla="*/ 171 w 171"/>
                  <a:gd name="T15" fmla="*/ 5 h 152"/>
                  <a:gd name="T16" fmla="*/ 166 w 171"/>
                  <a:gd name="T17" fmla="*/ 0 h 152"/>
                  <a:gd name="T18" fmla="*/ 132 w 171"/>
                  <a:gd name="T19" fmla="*/ 12 h 152"/>
                  <a:gd name="T20" fmla="*/ 139 w 171"/>
                  <a:gd name="T21" fmla="*/ 19 h 152"/>
                  <a:gd name="T22" fmla="*/ 132 w 171"/>
                  <a:gd name="T23" fmla="*/ 26 h 152"/>
                  <a:gd name="T24" fmla="*/ 124 w 171"/>
                  <a:gd name="T25" fmla="*/ 19 h 152"/>
                  <a:gd name="T26" fmla="*/ 132 w 171"/>
                  <a:gd name="T27" fmla="*/ 12 h 152"/>
                  <a:gd name="T28" fmla="*/ 110 w 171"/>
                  <a:gd name="T29" fmla="*/ 12 h 152"/>
                  <a:gd name="T30" fmla="*/ 118 w 171"/>
                  <a:gd name="T31" fmla="*/ 19 h 152"/>
                  <a:gd name="T32" fmla="*/ 110 w 171"/>
                  <a:gd name="T33" fmla="*/ 26 h 152"/>
                  <a:gd name="T34" fmla="*/ 103 w 171"/>
                  <a:gd name="T35" fmla="*/ 19 h 152"/>
                  <a:gd name="T36" fmla="*/ 110 w 171"/>
                  <a:gd name="T37" fmla="*/ 12 h 152"/>
                  <a:gd name="T38" fmla="*/ 160 w 171"/>
                  <a:gd name="T39" fmla="*/ 141 h 152"/>
                  <a:gd name="T40" fmla="*/ 11 w 171"/>
                  <a:gd name="T41" fmla="*/ 141 h 152"/>
                  <a:gd name="T42" fmla="*/ 11 w 171"/>
                  <a:gd name="T43" fmla="*/ 38 h 152"/>
                  <a:gd name="T44" fmla="*/ 160 w 171"/>
                  <a:gd name="T45" fmla="*/ 38 h 152"/>
                  <a:gd name="T46" fmla="*/ 160 w 171"/>
                  <a:gd name="T47" fmla="*/ 141 h 152"/>
                  <a:gd name="T48" fmla="*/ 153 w 171"/>
                  <a:gd name="T49" fmla="*/ 26 h 152"/>
                  <a:gd name="T50" fmla="*/ 146 w 171"/>
                  <a:gd name="T51" fmla="*/ 19 h 152"/>
                  <a:gd name="T52" fmla="*/ 153 w 171"/>
                  <a:gd name="T53" fmla="*/ 12 h 152"/>
                  <a:gd name="T54" fmla="*/ 160 w 171"/>
                  <a:gd name="T55" fmla="*/ 19 h 152"/>
                  <a:gd name="T56" fmla="*/ 153 w 171"/>
                  <a:gd name="T57" fmla="*/ 2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1" h="152">
                    <a:moveTo>
                      <a:pt x="166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9"/>
                      <a:pt x="2" y="152"/>
                      <a:pt x="5" y="152"/>
                    </a:cubicBezTo>
                    <a:cubicBezTo>
                      <a:pt x="166" y="152"/>
                      <a:pt x="166" y="152"/>
                      <a:pt x="166" y="152"/>
                    </a:cubicBezTo>
                    <a:cubicBezTo>
                      <a:pt x="169" y="152"/>
                      <a:pt x="171" y="149"/>
                      <a:pt x="171" y="146"/>
                    </a:cubicBezTo>
                    <a:cubicBezTo>
                      <a:pt x="171" y="5"/>
                      <a:pt x="171" y="5"/>
                      <a:pt x="171" y="5"/>
                    </a:cubicBezTo>
                    <a:cubicBezTo>
                      <a:pt x="171" y="2"/>
                      <a:pt x="169" y="0"/>
                      <a:pt x="166" y="0"/>
                    </a:cubicBezTo>
                    <a:close/>
                    <a:moveTo>
                      <a:pt x="132" y="12"/>
                    </a:moveTo>
                    <a:cubicBezTo>
                      <a:pt x="136" y="12"/>
                      <a:pt x="139" y="15"/>
                      <a:pt x="139" y="19"/>
                    </a:cubicBezTo>
                    <a:cubicBezTo>
                      <a:pt x="139" y="23"/>
                      <a:pt x="136" y="26"/>
                      <a:pt x="132" y="26"/>
                    </a:cubicBezTo>
                    <a:cubicBezTo>
                      <a:pt x="128" y="26"/>
                      <a:pt x="124" y="23"/>
                      <a:pt x="124" y="19"/>
                    </a:cubicBezTo>
                    <a:cubicBezTo>
                      <a:pt x="124" y="15"/>
                      <a:pt x="128" y="12"/>
                      <a:pt x="132" y="12"/>
                    </a:cubicBezTo>
                    <a:close/>
                    <a:moveTo>
                      <a:pt x="110" y="12"/>
                    </a:moveTo>
                    <a:cubicBezTo>
                      <a:pt x="114" y="12"/>
                      <a:pt x="118" y="15"/>
                      <a:pt x="118" y="19"/>
                    </a:cubicBezTo>
                    <a:cubicBezTo>
                      <a:pt x="118" y="23"/>
                      <a:pt x="114" y="26"/>
                      <a:pt x="110" y="26"/>
                    </a:cubicBezTo>
                    <a:cubicBezTo>
                      <a:pt x="106" y="26"/>
                      <a:pt x="103" y="23"/>
                      <a:pt x="103" y="19"/>
                    </a:cubicBezTo>
                    <a:cubicBezTo>
                      <a:pt x="103" y="15"/>
                      <a:pt x="106" y="12"/>
                      <a:pt x="110" y="12"/>
                    </a:cubicBezTo>
                    <a:close/>
                    <a:moveTo>
                      <a:pt x="160" y="141"/>
                    </a:moveTo>
                    <a:cubicBezTo>
                      <a:pt x="11" y="141"/>
                      <a:pt x="11" y="141"/>
                      <a:pt x="11" y="141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60" y="38"/>
                      <a:pt x="160" y="38"/>
                      <a:pt x="160" y="38"/>
                    </a:cubicBezTo>
                    <a:lnTo>
                      <a:pt x="160" y="141"/>
                    </a:lnTo>
                    <a:close/>
                    <a:moveTo>
                      <a:pt x="153" y="26"/>
                    </a:moveTo>
                    <a:cubicBezTo>
                      <a:pt x="149" y="26"/>
                      <a:pt x="146" y="23"/>
                      <a:pt x="146" y="19"/>
                    </a:cubicBezTo>
                    <a:cubicBezTo>
                      <a:pt x="146" y="15"/>
                      <a:pt x="149" y="12"/>
                      <a:pt x="153" y="12"/>
                    </a:cubicBezTo>
                    <a:cubicBezTo>
                      <a:pt x="157" y="12"/>
                      <a:pt x="160" y="15"/>
                      <a:pt x="160" y="19"/>
                    </a:cubicBezTo>
                    <a:cubicBezTo>
                      <a:pt x="160" y="23"/>
                      <a:pt x="157" y="26"/>
                      <a:pt x="153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Rectangle 328"/>
              <p:cNvSpPr>
                <a:spLocks noChangeArrowheads="1"/>
              </p:cNvSpPr>
              <p:nvPr/>
            </p:nvSpPr>
            <p:spPr bwMode="auto">
              <a:xfrm>
                <a:off x="4953712" y="4417273"/>
                <a:ext cx="315527" cy="5963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Rectangle 329"/>
              <p:cNvSpPr>
                <a:spLocks noChangeArrowheads="1"/>
              </p:cNvSpPr>
              <p:nvPr/>
            </p:nvSpPr>
            <p:spPr bwMode="auto">
              <a:xfrm>
                <a:off x="4953712" y="4501847"/>
                <a:ext cx="99754" cy="10517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Rectangle 330"/>
              <p:cNvSpPr>
                <a:spLocks noChangeArrowheads="1"/>
              </p:cNvSpPr>
              <p:nvPr/>
            </p:nvSpPr>
            <p:spPr bwMode="auto">
              <a:xfrm>
                <a:off x="5071899" y="4505100"/>
                <a:ext cx="107344" cy="1301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Rectangle 331"/>
              <p:cNvSpPr>
                <a:spLocks noChangeArrowheads="1"/>
              </p:cNvSpPr>
              <p:nvPr/>
            </p:nvSpPr>
            <p:spPr bwMode="auto">
              <a:xfrm>
                <a:off x="5071899" y="4548471"/>
                <a:ext cx="107344" cy="1301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6" name="Rectangle 332"/>
              <p:cNvSpPr>
                <a:spLocks noChangeArrowheads="1"/>
              </p:cNvSpPr>
              <p:nvPr/>
            </p:nvSpPr>
            <p:spPr bwMode="auto">
              <a:xfrm>
                <a:off x="5071899" y="4589674"/>
                <a:ext cx="107344" cy="1518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Freeform 333"/>
              <p:cNvSpPr>
                <a:spLocks/>
              </p:cNvSpPr>
              <p:nvPr/>
            </p:nvSpPr>
            <p:spPr bwMode="auto">
              <a:xfrm>
                <a:off x="5225867" y="4569073"/>
                <a:ext cx="40119" cy="41203"/>
              </a:xfrm>
              <a:custGeom>
                <a:avLst/>
                <a:gdLst>
                  <a:gd name="T0" fmla="*/ 11 w 37"/>
                  <a:gd name="T1" fmla="*/ 0 h 38"/>
                  <a:gd name="T2" fmla="*/ 11 w 37"/>
                  <a:gd name="T3" fmla="*/ 2 h 38"/>
                  <a:gd name="T4" fmla="*/ 0 w 37"/>
                  <a:gd name="T5" fmla="*/ 38 h 38"/>
                  <a:gd name="T6" fmla="*/ 35 w 37"/>
                  <a:gd name="T7" fmla="*/ 26 h 38"/>
                  <a:gd name="T8" fmla="*/ 37 w 37"/>
                  <a:gd name="T9" fmla="*/ 26 h 38"/>
                  <a:gd name="T10" fmla="*/ 11 w 37"/>
                  <a:gd name="T1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">
                    <a:moveTo>
                      <a:pt x="11" y="0"/>
                    </a:moveTo>
                    <a:lnTo>
                      <a:pt x="11" y="2"/>
                    </a:lnTo>
                    <a:lnTo>
                      <a:pt x="0" y="38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Freeform 334"/>
              <p:cNvSpPr>
                <a:spLocks/>
              </p:cNvSpPr>
              <p:nvPr/>
            </p:nvSpPr>
            <p:spPr bwMode="auto">
              <a:xfrm>
                <a:off x="5389594" y="4366311"/>
                <a:ext cx="76984" cy="79153"/>
              </a:xfrm>
              <a:custGeom>
                <a:avLst/>
                <a:gdLst>
                  <a:gd name="T0" fmla="*/ 23 w 30"/>
                  <a:gd name="T1" fmla="*/ 31 h 31"/>
                  <a:gd name="T2" fmla="*/ 28 w 30"/>
                  <a:gd name="T3" fmla="*/ 25 h 31"/>
                  <a:gd name="T4" fmla="*/ 28 w 30"/>
                  <a:gd name="T5" fmla="*/ 18 h 31"/>
                  <a:gd name="T6" fmla="*/ 13 w 30"/>
                  <a:gd name="T7" fmla="*/ 2 h 31"/>
                  <a:gd name="T8" fmla="*/ 6 w 30"/>
                  <a:gd name="T9" fmla="*/ 2 h 31"/>
                  <a:gd name="T10" fmla="*/ 0 w 30"/>
                  <a:gd name="T11" fmla="*/ 8 h 31"/>
                  <a:gd name="T12" fmla="*/ 23 w 30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1">
                    <a:moveTo>
                      <a:pt x="23" y="31"/>
                    </a:moveTo>
                    <a:cubicBezTo>
                      <a:pt x="28" y="25"/>
                      <a:pt x="28" y="25"/>
                      <a:pt x="28" y="25"/>
                    </a:cubicBezTo>
                    <a:cubicBezTo>
                      <a:pt x="30" y="23"/>
                      <a:pt x="30" y="20"/>
                      <a:pt x="28" y="18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1" y="0"/>
                      <a:pt x="8" y="0"/>
                      <a:pt x="6" y="2"/>
                    </a:cubicBezTo>
                    <a:cubicBezTo>
                      <a:pt x="0" y="8"/>
                      <a:pt x="0" y="8"/>
                      <a:pt x="0" y="8"/>
                    </a:cubicBezTo>
                    <a:lnTo>
                      <a:pt x="23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Freeform 335"/>
              <p:cNvSpPr>
                <a:spLocks/>
              </p:cNvSpPr>
              <p:nvPr/>
            </p:nvSpPr>
            <p:spPr bwMode="auto">
              <a:xfrm>
                <a:off x="5258396" y="4394503"/>
                <a:ext cx="182160" cy="182160"/>
              </a:xfrm>
              <a:custGeom>
                <a:avLst/>
                <a:gdLst>
                  <a:gd name="T0" fmla="*/ 49 w 71"/>
                  <a:gd name="T1" fmla="*/ 0 h 71"/>
                  <a:gd name="T2" fmla="*/ 48 w 71"/>
                  <a:gd name="T3" fmla="*/ 0 h 71"/>
                  <a:gd name="T4" fmla="*/ 2 w 71"/>
                  <a:gd name="T5" fmla="*/ 47 h 71"/>
                  <a:gd name="T6" fmla="*/ 2 w 71"/>
                  <a:gd name="T7" fmla="*/ 54 h 71"/>
                  <a:gd name="T8" fmla="*/ 2 w 71"/>
                  <a:gd name="T9" fmla="*/ 55 h 71"/>
                  <a:gd name="T10" fmla="*/ 8 w 71"/>
                  <a:gd name="T11" fmla="*/ 56 h 71"/>
                  <a:gd name="T12" fmla="*/ 9 w 71"/>
                  <a:gd name="T13" fmla="*/ 62 h 71"/>
                  <a:gd name="T14" fmla="*/ 9 w 71"/>
                  <a:gd name="T15" fmla="*/ 62 h 71"/>
                  <a:gd name="T16" fmla="*/ 15 w 71"/>
                  <a:gd name="T17" fmla="*/ 63 h 71"/>
                  <a:gd name="T18" fmla="*/ 16 w 71"/>
                  <a:gd name="T19" fmla="*/ 69 h 71"/>
                  <a:gd name="T20" fmla="*/ 17 w 71"/>
                  <a:gd name="T21" fmla="*/ 69 h 71"/>
                  <a:gd name="T22" fmla="*/ 24 w 71"/>
                  <a:gd name="T23" fmla="*/ 69 h 71"/>
                  <a:gd name="T24" fmla="*/ 71 w 71"/>
                  <a:gd name="T25" fmla="*/ 23 h 71"/>
                  <a:gd name="T26" fmla="*/ 71 w 71"/>
                  <a:gd name="T27" fmla="*/ 22 h 71"/>
                  <a:gd name="T28" fmla="*/ 49 w 71"/>
                  <a:gd name="T2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1" h="71">
                    <a:moveTo>
                      <a:pt x="49" y="0"/>
                    </a:moveTo>
                    <a:cubicBezTo>
                      <a:pt x="49" y="0"/>
                      <a:pt x="48" y="0"/>
                      <a:pt x="48" y="0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0" y="49"/>
                      <a:pt x="0" y="52"/>
                      <a:pt x="2" y="54"/>
                    </a:cubicBezTo>
                    <a:cubicBezTo>
                      <a:pt x="2" y="55"/>
                      <a:pt x="2" y="55"/>
                      <a:pt x="2" y="55"/>
                    </a:cubicBezTo>
                    <a:cubicBezTo>
                      <a:pt x="4" y="56"/>
                      <a:pt x="6" y="57"/>
                      <a:pt x="8" y="56"/>
                    </a:cubicBezTo>
                    <a:cubicBezTo>
                      <a:pt x="7" y="58"/>
                      <a:pt x="7" y="60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11" y="64"/>
                      <a:pt x="13" y="64"/>
                      <a:pt x="15" y="63"/>
                    </a:cubicBezTo>
                    <a:cubicBezTo>
                      <a:pt x="14" y="65"/>
                      <a:pt x="15" y="67"/>
                      <a:pt x="16" y="69"/>
                    </a:cubicBezTo>
                    <a:cubicBezTo>
                      <a:pt x="17" y="69"/>
                      <a:pt x="17" y="69"/>
                      <a:pt x="17" y="69"/>
                    </a:cubicBezTo>
                    <a:cubicBezTo>
                      <a:pt x="19" y="71"/>
                      <a:pt x="22" y="71"/>
                      <a:pt x="24" y="69"/>
                    </a:cubicBez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3"/>
                      <a:pt x="71" y="22"/>
                      <a:pt x="71" y="22"/>
                    </a:cubicBezTo>
                    <a:lnTo>
                      <a:pt x="4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0" name="组合 59"/>
          <p:cNvGrpSpPr/>
          <p:nvPr/>
        </p:nvGrpSpPr>
        <p:grpSpPr>
          <a:xfrm>
            <a:off x="6226669" y="5996003"/>
            <a:ext cx="440396" cy="460557"/>
            <a:chOff x="4626437" y="4265651"/>
            <a:chExt cx="414516" cy="414516"/>
          </a:xfrm>
        </p:grpSpPr>
        <p:sp>
          <p:nvSpPr>
            <p:cNvPr id="61" name="椭圆 60"/>
            <p:cNvSpPr/>
            <p:nvPr/>
          </p:nvSpPr>
          <p:spPr>
            <a:xfrm>
              <a:off x="4626437" y="4265651"/>
              <a:ext cx="414516" cy="414516"/>
            </a:xfrm>
            <a:prstGeom prst="ellipse">
              <a:avLst/>
            </a:prstGeom>
            <a:solidFill>
              <a:schemeClr val="accent3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1" name="组合 61"/>
            <p:cNvGrpSpPr/>
            <p:nvPr/>
          </p:nvGrpSpPr>
          <p:grpSpPr>
            <a:xfrm>
              <a:off x="4710891" y="4356960"/>
              <a:ext cx="232896" cy="199705"/>
              <a:chOff x="3546346" y="2339026"/>
              <a:chExt cx="897787" cy="769842"/>
            </a:xfrm>
            <a:solidFill>
              <a:schemeClr val="bg1"/>
            </a:solidFill>
          </p:grpSpPr>
          <p:sp>
            <p:nvSpPr>
              <p:cNvPr id="63" name="Rectangle 227"/>
              <p:cNvSpPr>
                <a:spLocks noChangeArrowheads="1"/>
              </p:cNvSpPr>
              <p:nvPr/>
            </p:nvSpPr>
            <p:spPr bwMode="auto">
              <a:xfrm>
                <a:off x="3561526" y="3077423"/>
                <a:ext cx="882607" cy="3144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Freeform 228"/>
              <p:cNvSpPr>
                <a:spLocks/>
              </p:cNvSpPr>
              <p:nvPr/>
            </p:nvSpPr>
            <p:spPr bwMode="auto">
              <a:xfrm>
                <a:off x="3617909" y="2844302"/>
                <a:ext cx="125777" cy="210351"/>
              </a:xfrm>
              <a:custGeom>
                <a:avLst/>
                <a:gdLst>
                  <a:gd name="T0" fmla="*/ 6 w 49"/>
                  <a:gd name="T1" fmla="*/ 82 h 82"/>
                  <a:gd name="T2" fmla="*/ 43 w 49"/>
                  <a:gd name="T3" fmla="*/ 82 h 82"/>
                  <a:gd name="T4" fmla="*/ 49 w 49"/>
                  <a:gd name="T5" fmla="*/ 76 h 82"/>
                  <a:gd name="T6" fmla="*/ 49 w 49"/>
                  <a:gd name="T7" fmla="*/ 0 h 82"/>
                  <a:gd name="T8" fmla="*/ 0 w 49"/>
                  <a:gd name="T9" fmla="*/ 49 h 82"/>
                  <a:gd name="T10" fmla="*/ 0 w 49"/>
                  <a:gd name="T11" fmla="*/ 76 h 82"/>
                  <a:gd name="T12" fmla="*/ 6 w 49"/>
                  <a:gd name="T13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82">
                    <a:moveTo>
                      <a:pt x="6" y="82"/>
                    </a:moveTo>
                    <a:cubicBezTo>
                      <a:pt x="43" y="82"/>
                      <a:pt x="43" y="82"/>
                      <a:pt x="43" y="82"/>
                    </a:cubicBezTo>
                    <a:cubicBezTo>
                      <a:pt x="46" y="82"/>
                      <a:pt x="49" y="79"/>
                      <a:pt x="49" y="76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9"/>
                      <a:pt x="3" y="82"/>
                      <a:pt x="6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Freeform 229"/>
              <p:cNvSpPr>
                <a:spLocks/>
              </p:cNvSpPr>
              <p:nvPr/>
            </p:nvSpPr>
            <p:spPr bwMode="auto">
              <a:xfrm>
                <a:off x="3779467" y="2682744"/>
                <a:ext cx="122524" cy="371910"/>
              </a:xfrm>
              <a:custGeom>
                <a:avLst/>
                <a:gdLst>
                  <a:gd name="T0" fmla="*/ 5 w 48"/>
                  <a:gd name="T1" fmla="*/ 145 h 145"/>
                  <a:gd name="T2" fmla="*/ 43 w 48"/>
                  <a:gd name="T3" fmla="*/ 145 h 145"/>
                  <a:gd name="T4" fmla="*/ 48 w 48"/>
                  <a:gd name="T5" fmla="*/ 139 h 145"/>
                  <a:gd name="T6" fmla="*/ 48 w 48"/>
                  <a:gd name="T7" fmla="*/ 0 h 145"/>
                  <a:gd name="T8" fmla="*/ 0 w 48"/>
                  <a:gd name="T9" fmla="*/ 49 h 145"/>
                  <a:gd name="T10" fmla="*/ 0 w 48"/>
                  <a:gd name="T11" fmla="*/ 139 h 145"/>
                  <a:gd name="T12" fmla="*/ 5 w 48"/>
                  <a:gd name="T13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45">
                    <a:moveTo>
                      <a:pt x="5" y="145"/>
                    </a:moveTo>
                    <a:cubicBezTo>
                      <a:pt x="43" y="145"/>
                      <a:pt x="43" y="145"/>
                      <a:pt x="43" y="145"/>
                    </a:cubicBezTo>
                    <a:cubicBezTo>
                      <a:pt x="46" y="145"/>
                      <a:pt x="48" y="142"/>
                      <a:pt x="48" y="139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42"/>
                      <a:pt x="2" y="145"/>
                      <a:pt x="5" y="1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Freeform 230"/>
              <p:cNvSpPr>
                <a:spLocks/>
              </p:cNvSpPr>
              <p:nvPr/>
            </p:nvSpPr>
            <p:spPr bwMode="auto">
              <a:xfrm>
                <a:off x="3938857" y="2713104"/>
                <a:ext cx="124693" cy="341550"/>
              </a:xfrm>
              <a:custGeom>
                <a:avLst/>
                <a:gdLst>
                  <a:gd name="T0" fmla="*/ 22 w 49"/>
                  <a:gd name="T1" fmla="*/ 22 h 133"/>
                  <a:gd name="T2" fmla="*/ 0 w 49"/>
                  <a:gd name="T3" fmla="*/ 0 h 133"/>
                  <a:gd name="T4" fmla="*/ 0 w 49"/>
                  <a:gd name="T5" fmla="*/ 127 h 133"/>
                  <a:gd name="T6" fmla="*/ 6 w 49"/>
                  <a:gd name="T7" fmla="*/ 133 h 133"/>
                  <a:gd name="T8" fmla="*/ 43 w 49"/>
                  <a:gd name="T9" fmla="*/ 133 h 133"/>
                  <a:gd name="T10" fmla="*/ 49 w 49"/>
                  <a:gd name="T11" fmla="*/ 127 h 133"/>
                  <a:gd name="T12" fmla="*/ 49 w 49"/>
                  <a:gd name="T13" fmla="*/ 26 h 133"/>
                  <a:gd name="T14" fmla="*/ 38 w 49"/>
                  <a:gd name="T15" fmla="*/ 29 h 133"/>
                  <a:gd name="T16" fmla="*/ 22 w 49"/>
                  <a:gd name="T17" fmla="*/ 2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133">
                    <a:moveTo>
                      <a:pt x="22" y="2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0" y="130"/>
                      <a:pt x="3" y="133"/>
                      <a:pt x="6" y="133"/>
                    </a:cubicBezTo>
                    <a:cubicBezTo>
                      <a:pt x="43" y="133"/>
                      <a:pt x="43" y="133"/>
                      <a:pt x="43" y="133"/>
                    </a:cubicBezTo>
                    <a:cubicBezTo>
                      <a:pt x="46" y="133"/>
                      <a:pt x="49" y="130"/>
                      <a:pt x="49" y="127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6" y="28"/>
                      <a:pt x="42" y="29"/>
                      <a:pt x="38" y="29"/>
                    </a:cubicBezTo>
                    <a:cubicBezTo>
                      <a:pt x="32" y="29"/>
                      <a:pt x="27" y="26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Freeform 231"/>
              <p:cNvSpPr>
                <a:spLocks/>
              </p:cNvSpPr>
              <p:nvPr/>
            </p:nvSpPr>
            <p:spPr bwMode="auto">
              <a:xfrm>
                <a:off x="4100415" y="2624193"/>
                <a:ext cx="122524" cy="430461"/>
              </a:xfrm>
              <a:custGeom>
                <a:avLst/>
                <a:gdLst>
                  <a:gd name="T0" fmla="*/ 5 w 48"/>
                  <a:gd name="T1" fmla="*/ 168 h 168"/>
                  <a:gd name="T2" fmla="*/ 43 w 48"/>
                  <a:gd name="T3" fmla="*/ 168 h 168"/>
                  <a:gd name="T4" fmla="*/ 48 w 48"/>
                  <a:gd name="T5" fmla="*/ 162 h 168"/>
                  <a:gd name="T6" fmla="*/ 48 w 48"/>
                  <a:gd name="T7" fmla="*/ 0 h 168"/>
                  <a:gd name="T8" fmla="*/ 0 w 48"/>
                  <a:gd name="T9" fmla="*/ 48 h 168"/>
                  <a:gd name="T10" fmla="*/ 0 w 48"/>
                  <a:gd name="T11" fmla="*/ 162 h 168"/>
                  <a:gd name="T12" fmla="*/ 5 w 48"/>
                  <a:gd name="T13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68">
                    <a:moveTo>
                      <a:pt x="5" y="168"/>
                    </a:moveTo>
                    <a:cubicBezTo>
                      <a:pt x="43" y="168"/>
                      <a:pt x="43" y="168"/>
                      <a:pt x="43" y="168"/>
                    </a:cubicBezTo>
                    <a:cubicBezTo>
                      <a:pt x="46" y="168"/>
                      <a:pt x="48" y="165"/>
                      <a:pt x="48" y="162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162"/>
                      <a:pt x="0" y="162"/>
                      <a:pt x="0" y="162"/>
                    </a:cubicBezTo>
                    <a:cubicBezTo>
                      <a:pt x="0" y="165"/>
                      <a:pt x="2" y="168"/>
                      <a:pt x="5" y="1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Freeform 232"/>
              <p:cNvSpPr>
                <a:spLocks/>
              </p:cNvSpPr>
              <p:nvPr/>
            </p:nvSpPr>
            <p:spPr bwMode="auto">
              <a:xfrm>
                <a:off x="4258721" y="2513596"/>
                <a:ext cx="125777" cy="541058"/>
              </a:xfrm>
              <a:custGeom>
                <a:avLst/>
                <a:gdLst>
                  <a:gd name="T0" fmla="*/ 29 w 49"/>
                  <a:gd name="T1" fmla="*/ 0 h 211"/>
                  <a:gd name="T2" fmla="*/ 0 w 49"/>
                  <a:gd name="T3" fmla="*/ 29 h 211"/>
                  <a:gd name="T4" fmla="*/ 0 w 49"/>
                  <a:gd name="T5" fmla="*/ 205 h 211"/>
                  <a:gd name="T6" fmla="*/ 6 w 49"/>
                  <a:gd name="T7" fmla="*/ 211 h 211"/>
                  <a:gd name="T8" fmla="*/ 43 w 49"/>
                  <a:gd name="T9" fmla="*/ 211 h 211"/>
                  <a:gd name="T10" fmla="*/ 49 w 49"/>
                  <a:gd name="T11" fmla="*/ 205 h 211"/>
                  <a:gd name="T12" fmla="*/ 49 w 49"/>
                  <a:gd name="T13" fmla="*/ 22 h 211"/>
                  <a:gd name="T14" fmla="*/ 29 w 49"/>
                  <a:gd name="T15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211">
                    <a:moveTo>
                      <a:pt x="29" y="0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05"/>
                      <a:pt x="0" y="205"/>
                      <a:pt x="0" y="205"/>
                    </a:cubicBezTo>
                    <a:cubicBezTo>
                      <a:pt x="0" y="208"/>
                      <a:pt x="3" y="211"/>
                      <a:pt x="6" y="211"/>
                    </a:cubicBezTo>
                    <a:cubicBezTo>
                      <a:pt x="43" y="211"/>
                      <a:pt x="43" y="211"/>
                      <a:pt x="43" y="211"/>
                    </a:cubicBezTo>
                    <a:cubicBezTo>
                      <a:pt x="46" y="211"/>
                      <a:pt x="49" y="208"/>
                      <a:pt x="49" y="205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38" y="21"/>
                      <a:pt x="29" y="12"/>
                      <a:pt x="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Freeform 233"/>
              <p:cNvSpPr>
                <a:spLocks/>
              </p:cNvSpPr>
              <p:nvPr/>
            </p:nvSpPr>
            <p:spPr bwMode="auto">
              <a:xfrm>
                <a:off x="3546346" y="2339026"/>
                <a:ext cx="871764" cy="610452"/>
              </a:xfrm>
              <a:custGeom>
                <a:avLst/>
                <a:gdLst>
                  <a:gd name="T0" fmla="*/ 20 w 340"/>
                  <a:gd name="T1" fmla="*/ 234 h 238"/>
                  <a:gd name="T2" fmla="*/ 140 w 340"/>
                  <a:gd name="T3" fmla="*/ 113 h 238"/>
                  <a:gd name="T4" fmla="*/ 183 w 340"/>
                  <a:gd name="T5" fmla="*/ 156 h 238"/>
                  <a:gd name="T6" fmla="*/ 199 w 340"/>
                  <a:gd name="T7" fmla="*/ 156 h 238"/>
                  <a:gd name="T8" fmla="*/ 318 w 340"/>
                  <a:gd name="T9" fmla="*/ 37 h 238"/>
                  <a:gd name="T10" fmla="*/ 318 w 340"/>
                  <a:gd name="T11" fmla="*/ 64 h 238"/>
                  <a:gd name="T12" fmla="*/ 329 w 340"/>
                  <a:gd name="T13" fmla="*/ 75 h 238"/>
                  <a:gd name="T14" fmla="*/ 340 w 340"/>
                  <a:gd name="T15" fmla="*/ 64 h 238"/>
                  <a:gd name="T16" fmla="*/ 340 w 340"/>
                  <a:gd name="T17" fmla="*/ 11 h 238"/>
                  <a:gd name="T18" fmla="*/ 337 w 340"/>
                  <a:gd name="T19" fmla="*/ 3 h 238"/>
                  <a:gd name="T20" fmla="*/ 329 w 340"/>
                  <a:gd name="T21" fmla="*/ 0 h 238"/>
                  <a:gd name="T22" fmla="*/ 276 w 340"/>
                  <a:gd name="T23" fmla="*/ 0 h 238"/>
                  <a:gd name="T24" fmla="*/ 265 w 340"/>
                  <a:gd name="T25" fmla="*/ 11 h 238"/>
                  <a:gd name="T26" fmla="*/ 276 w 340"/>
                  <a:gd name="T27" fmla="*/ 22 h 238"/>
                  <a:gd name="T28" fmla="*/ 302 w 340"/>
                  <a:gd name="T29" fmla="*/ 22 h 238"/>
                  <a:gd name="T30" fmla="*/ 191 w 340"/>
                  <a:gd name="T31" fmla="*/ 133 h 238"/>
                  <a:gd name="T32" fmla="*/ 148 w 340"/>
                  <a:gd name="T33" fmla="*/ 90 h 238"/>
                  <a:gd name="T34" fmla="*/ 133 w 340"/>
                  <a:gd name="T35" fmla="*/ 90 h 238"/>
                  <a:gd name="T36" fmla="*/ 4 w 340"/>
                  <a:gd name="T37" fmla="*/ 219 h 238"/>
                  <a:gd name="T38" fmla="*/ 4 w 340"/>
                  <a:gd name="T39" fmla="*/ 234 h 238"/>
                  <a:gd name="T40" fmla="*/ 20 w 340"/>
                  <a:gd name="T41" fmla="*/ 2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238">
                    <a:moveTo>
                      <a:pt x="20" y="234"/>
                    </a:moveTo>
                    <a:cubicBezTo>
                      <a:pt x="140" y="113"/>
                      <a:pt x="140" y="113"/>
                      <a:pt x="140" y="113"/>
                    </a:cubicBezTo>
                    <a:cubicBezTo>
                      <a:pt x="183" y="156"/>
                      <a:pt x="183" y="156"/>
                      <a:pt x="183" y="156"/>
                    </a:cubicBezTo>
                    <a:cubicBezTo>
                      <a:pt x="188" y="160"/>
                      <a:pt x="195" y="160"/>
                      <a:pt x="199" y="156"/>
                    </a:cubicBezTo>
                    <a:cubicBezTo>
                      <a:pt x="318" y="37"/>
                      <a:pt x="318" y="37"/>
                      <a:pt x="318" y="37"/>
                    </a:cubicBezTo>
                    <a:cubicBezTo>
                      <a:pt x="318" y="64"/>
                      <a:pt x="318" y="64"/>
                      <a:pt x="318" y="64"/>
                    </a:cubicBezTo>
                    <a:cubicBezTo>
                      <a:pt x="318" y="70"/>
                      <a:pt x="323" y="75"/>
                      <a:pt x="329" y="75"/>
                    </a:cubicBezTo>
                    <a:cubicBezTo>
                      <a:pt x="335" y="75"/>
                      <a:pt x="340" y="70"/>
                      <a:pt x="340" y="64"/>
                    </a:cubicBezTo>
                    <a:cubicBezTo>
                      <a:pt x="340" y="11"/>
                      <a:pt x="340" y="11"/>
                      <a:pt x="340" y="11"/>
                    </a:cubicBezTo>
                    <a:cubicBezTo>
                      <a:pt x="340" y="8"/>
                      <a:pt x="339" y="5"/>
                      <a:pt x="337" y="3"/>
                    </a:cubicBezTo>
                    <a:cubicBezTo>
                      <a:pt x="335" y="1"/>
                      <a:pt x="332" y="0"/>
                      <a:pt x="329" y="0"/>
                    </a:cubicBezTo>
                    <a:cubicBezTo>
                      <a:pt x="276" y="0"/>
                      <a:pt x="276" y="0"/>
                      <a:pt x="276" y="0"/>
                    </a:cubicBezTo>
                    <a:cubicBezTo>
                      <a:pt x="270" y="0"/>
                      <a:pt x="265" y="4"/>
                      <a:pt x="265" y="11"/>
                    </a:cubicBezTo>
                    <a:cubicBezTo>
                      <a:pt x="265" y="17"/>
                      <a:pt x="270" y="22"/>
                      <a:pt x="276" y="22"/>
                    </a:cubicBezTo>
                    <a:cubicBezTo>
                      <a:pt x="302" y="22"/>
                      <a:pt x="302" y="22"/>
                      <a:pt x="302" y="22"/>
                    </a:cubicBezTo>
                    <a:cubicBezTo>
                      <a:pt x="191" y="133"/>
                      <a:pt x="191" y="133"/>
                      <a:pt x="191" y="133"/>
                    </a:cubicBezTo>
                    <a:cubicBezTo>
                      <a:pt x="148" y="90"/>
                      <a:pt x="148" y="90"/>
                      <a:pt x="148" y="90"/>
                    </a:cubicBezTo>
                    <a:cubicBezTo>
                      <a:pt x="144" y="86"/>
                      <a:pt x="137" y="86"/>
                      <a:pt x="133" y="90"/>
                    </a:cubicBezTo>
                    <a:cubicBezTo>
                      <a:pt x="4" y="219"/>
                      <a:pt x="4" y="219"/>
                      <a:pt x="4" y="219"/>
                    </a:cubicBezTo>
                    <a:cubicBezTo>
                      <a:pt x="0" y="223"/>
                      <a:pt x="0" y="230"/>
                      <a:pt x="4" y="234"/>
                    </a:cubicBezTo>
                    <a:cubicBezTo>
                      <a:pt x="8" y="238"/>
                      <a:pt x="15" y="238"/>
                      <a:pt x="20" y="2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3048772" y="2386004"/>
            <a:ext cx="6051338" cy="802721"/>
          </a:xfrm>
          <a:prstGeom prst="rect">
            <a:avLst/>
          </a:prstGeom>
          <a:noFill/>
        </p:spPr>
        <p:txBody>
          <a:bodyPr wrap="square" lIns="124398" tIns="62199" rIns="124398" bIns="62199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敬  请  批  评  指  正</a:t>
            </a:r>
            <a:endParaRPr lang="en-US" altLang="zh-CN" sz="4400" b="1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486349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5756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1.1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城市轨道交通信号系统及其发展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7004" y="1171558"/>
            <a:ext cx="4925582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1.1.2 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城市轨道交通信号系统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图片 3" descr="http://www.bj-tct.com/UEditer/server/upload/uploadimages/2012-06-21-3598da3fe7-c685-446d-8071-420b3da489f9.jp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191912" y="1314434"/>
            <a:ext cx="6858048" cy="564360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矩形 4"/>
          <p:cNvSpPr/>
          <p:nvPr/>
        </p:nvSpPr>
        <p:spPr>
          <a:xfrm>
            <a:off x="1191384" y="3957640"/>
            <a:ext cx="3143272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/>
              <a:t>机车信号车载设备</a:t>
            </a:r>
            <a:endParaRPr lang="zh-CN" altLang="en-US" b="1" dirty="0"/>
          </a:p>
        </p:txBody>
      </p:sp>
      <p:sp>
        <p:nvSpPr>
          <p:cNvPr id="6" name="矩形 5"/>
          <p:cNvSpPr/>
          <p:nvPr/>
        </p:nvSpPr>
        <p:spPr>
          <a:xfrm>
            <a:off x="1119946" y="5815028"/>
            <a:ext cx="378621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prstClr val="black"/>
                </a:solidFill>
              </a:rPr>
              <a:t>车站信号及地面轨旁设备</a:t>
            </a:r>
            <a:endParaRPr lang="zh-CN" altLang="en-US" b="1" dirty="0"/>
          </a:p>
        </p:txBody>
      </p:sp>
      <p:sp>
        <p:nvSpPr>
          <p:cNvPr id="7" name="矩形 6"/>
          <p:cNvSpPr/>
          <p:nvPr/>
        </p:nvSpPr>
        <p:spPr>
          <a:xfrm>
            <a:off x="1191384" y="2100252"/>
            <a:ext cx="2108269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prstClr val="black"/>
                </a:solidFill>
              </a:rPr>
              <a:t>控制中心设备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5756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1.1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城市轨道交通信号系统及其发展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7004" y="1171558"/>
            <a:ext cx="4925582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1.1.2 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城市轨道交通信号系统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35364" y="2064912"/>
            <a:ext cx="1152128" cy="43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chemeClr val="tx1"/>
                </a:solidFill>
              </a:rPr>
              <a:t>控制中心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66812" y="2568968"/>
            <a:ext cx="792088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chemeClr val="tx1"/>
                </a:solidFill>
              </a:rPr>
              <a:t>调度员终端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1626852" y="2280936"/>
            <a:ext cx="4608512" cy="45719"/>
          </a:xfrm>
          <a:custGeom>
            <a:avLst/>
            <a:gdLst>
              <a:gd name="connsiteX0" fmla="*/ 0 w 627797"/>
              <a:gd name="connsiteY0" fmla="*/ 0 h 0"/>
              <a:gd name="connsiteX1" fmla="*/ 627797 w 627797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27797">
                <a:moveTo>
                  <a:pt x="0" y="0"/>
                </a:moveTo>
                <a:lnTo>
                  <a:pt x="627797" y="0"/>
                </a:lnTo>
              </a:path>
            </a:pathLst>
          </a:custGeom>
          <a:ln w="28575"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       </a:t>
            </a:r>
            <a:endParaRPr lang="zh-CN" altLang="en-US" dirty="0"/>
          </a:p>
        </p:txBody>
      </p:sp>
      <p:sp>
        <p:nvSpPr>
          <p:cNvPr id="7" name="任意多边形 6"/>
          <p:cNvSpPr/>
          <p:nvPr/>
        </p:nvSpPr>
        <p:spPr>
          <a:xfrm>
            <a:off x="1626852" y="2280936"/>
            <a:ext cx="45719" cy="288032"/>
          </a:xfrm>
          <a:custGeom>
            <a:avLst/>
            <a:gdLst>
              <a:gd name="connsiteX0" fmla="*/ 0 w 0"/>
              <a:gd name="connsiteY0" fmla="*/ 0 h 627797"/>
              <a:gd name="connsiteX1" fmla="*/ 0 w 0"/>
              <a:gd name="connsiteY1" fmla="*/ 627797 h 627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627797">
                <a:moveTo>
                  <a:pt x="0" y="0"/>
                </a:moveTo>
                <a:lnTo>
                  <a:pt x="0" y="627797"/>
                </a:lnTo>
              </a:path>
            </a:pathLst>
          </a:custGeom>
          <a:ln w="28575"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202916" y="2568968"/>
            <a:ext cx="576064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chemeClr val="tx1"/>
                </a:solidFill>
              </a:rPr>
              <a:t>维护</a:t>
            </a:r>
            <a:endParaRPr lang="en-US" altLang="zh-CN" sz="1400" dirty="0" smtClean="0">
              <a:solidFill>
                <a:schemeClr val="tx1"/>
              </a:solidFill>
            </a:endParaRPr>
          </a:p>
          <a:p>
            <a:pPr algn="ctr"/>
            <a:r>
              <a:rPr lang="zh-CN" altLang="en-US" sz="1400" dirty="0" smtClean="0">
                <a:solidFill>
                  <a:schemeClr val="tx1"/>
                </a:solidFill>
              </a:rPr>
              <a:t>终端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2490948" y="2280936"/>
            <a:ext cx="45719" cy="288032"/>
          </a:xfrm>
          <a:custGeom>
            <a:avLst/>
            <a:gdLst>
              <a:gd name="connsiteX0" fmla="*/ 0 w 0"/>
              <a:gd name="connsiteY0" fmla="*/ 0 h 627797"/>
              <a:gd name="connsiteX1" fmla="*/ 0 w 0"/>
              <a:gd name="connsiteY1" fmla="*/ 627797 h 627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627797">
                <a:moveTo>
                  <a:pt x="0" y="0"/>
                </a:moveTo>
                <a:lnTo>
                  <a:pt x="0" y="627797"/>
                </a:lnTo>
              </a:path>
            </a:pathLst>
          </a:custGeom>
          <a:ln w="28575"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922996" y="2568968"/>
            <a:ext cx="576064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chemeClr val="tx1"/>
                </a:solidFill>
              </a:rPr>
              <a:t>培训终端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3211028" y="2280936"/>
            <a:ext cx="45719" cy="288032"/>
          </a:xfrm>
          <a:custGeom>
            <a:avLst/>
            <a:gdLst>
              <a:gd name="connsiteX0" fmla="*/ 0 w 0"/>
              <a:gd name="connsiteY0" fmla="*/ 0 h 627797"/>
              <a:gd name="connsiteX1" fmla="*/ 0 w 0"/>
              <a:gd name="connsiteY1" fmla="*/ 627797 h 627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627797">
                <a:moveTo>
                  <a:pt x="0" y="0"/>
                </a:moveTo>
                <a:lnTo>
                  <a:pt x="0" y="627797"/>
                </a:lnTo>
              </a:path>
            </a:pathLst>
          </a:custGeom>
          <a:ln w="28575"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643076" y="2568968"/>
            <a:ext cx="792088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chemeClr val="tx1"/>
                </a:solidFill>
              </a:rPr>
              <a:t>大屏幕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4075124" y="2280936"/>
            <a:ext cx="45719" cy="288032"/>
          </a:xfrm>
          <a:custGeom>
            <a:avLst/>
            <a:gdLst>
              <a:gd name="connsiteX0" fmla="*/ 0 w 0"/>
              <a:gd name="connsiteY0" fmla="*/ 0 h 627797"/>
              <a:gd name="connsiteX1" fmla="*/ 0 w 0"/>
              <a:gd name="connsiteY1" fmla="*/ 627797 h 627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627797">
                <a:moveTo>
                  <a:pt x="0" y="0"/>
                </a:moveTo>
                <a:lnTo>
                  <a:pt x="0" y="627797"/>
                </a:lnTo>
              </a:path>
            </a:pathLst>
          </a:custGeom>
          <a:ln w="28575"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579180" y="2568968"/>
            <a:ext cx="576064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chemeClr val="tx1"/>
                </a:solidFill>
              </a:rPr>
              <a:t>接口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4867212" y="2280936"/>
            <a:ext cx="45719" cy="288032"/>
          </a:xfrm>
          <a:custGeom>
            <a:avLst/>
            <a:gdLst>
              <a:gd name="connsiteX0" fmla="*/ 0 w 0"/>
              <a:gd name="connsiteY0" fmla="*/ 0 h 627797"/>
              <a:gd name="connsiteX1" fmla="*/ 0 w 0"/>
              <a:gd name="connsiteY1" fmla="*/ 627797 h 627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627797">
                <a:moveTo>
                  <a:pt x="0" y="0"/>
                </a:moveTo>
                <a:lnTo>
                  <a:pt x="0" y="627797"/>
                </a:lnTo>
              </a:path>
            </a:pathLst>
          </a:custGeom>
          <a:ln w="28575"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5299260" y="2568968"/>
            <a:ext cx="720080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chemeClr val="tx1"/>
                </a:solidFill>
              </a:rPr>
              <a:t>服务器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5587292" y="2280936"/>
            <a:ext cx="45719" cy="288032"/>
          </a:xfrm>
          <a:custGeom>
            <a:avLst/>
            <a:gdLst>
              <a:gd name="connsiteX0" fmla="*/ 0 w 0"/>
              <a:gd name="connsiteY0" fmla="*/ 0 h 627797"/>
              <a:gd name="connsiteX1" fmla="*/ 0 w 0"/>
              <a:gd name="connsiteY1" fmla="*/ 627797 h 627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627797">
                <a:moveTo>
                  <a:pt x="0" y="0"/>
                </a:moveTo>
                <a:lnTo>
                  <a:pt x="0" y="627797"/>
                </a:lnTo>
              </a:path>
            </a:pathLst>
          </a:custGeom>
          <a:ln w="28575"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817775" y="6296797"/>
            <a:ext cx="7954053" cy="88596"/>
          </a:xfrm>
          <a:custGeom>
            <a:avLst/>
            <a:gdLst>
              <a:gd name="connsiteX0" fmla="*/ 7620000 w 7620000"/>
              <a:gd name="connsiteY0" fmla="*/ 0 h 0"/>
              <a:gd name="connsiteX1" fmla="*/ 0 w 76200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20000">
                <a:moveTo>
                  <a:pt x="7620000" y="0"/>
                </a:moveTo>
                <a:lnTo>
                  <a:pt x="0" y="0"/>
                </a:lnTo>
              </a:path>
            </a:pathLst>
          </a:cu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834764" y="5881337"/>
            <a:ext cx="7937064" cy="88596"/>
          </a:xfrm>
          <a:custGeom>
            <a:avLst/>
            <a:gdLst>
              <a:gd name="connsiteX0" fmla="*/ 7620000 w 7620000"/>
              <a:gd name="connsiteY0" fmla="*/ 0 h 0"/>
              <a:gd name="connsiteX1" fmla="*/ 0 w 76200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20000">
                <a:moveTo>
                  <a:pt x="7620000" y="0"/>
                </a:moveTo>
                <a:lnTo>
                  <a:pt x="0" y="0"/>
                </a:lnTo>
              </a:path>
            </a:pathLst>
          </a:cu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762756" y="3577080"/>
            <a:ext cx="4176464" cy="1800200"/>
            <a:chOff x="3564161" y="2492896"/>
            <a:chExt cx="4176464" cy="1800200"/>
          </a:xfrm>
        </p:grpSpPr>
        <p:sp>
          <p:nvSpPr>
            <p:cNvPr id="21" name="椭圆 20"/>
            <p:cNvSpPr/>
            <p:nvPr/>
          </p:nvSpPr>
          <p:spPr>
            <a:xfrm>
              <a:off x="4860305" y="3861048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4428257" y="3861048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6156449" y="3861048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6588497" y="3861048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5" name="组合 38"/>
            <p:cNvGrpSpPr/>
            <p:nvPr/>
          </p:nvGrpSpPr>
          <p:grpSpPr>
            <a:xfrm>
              <a:off x="3636169" y="2492891"/>
              <a:ext cx="4104456" cy="1413869"/>
              <a:chOff x="4047332" y="2708919"/>
              <a:chExt cx="3284710" cy="1197848"/>
            </a:xfrm>
          </p:grpSpPr>
          <p:sp>
            <p:nvSpPr>
              <p:cNvPr id="37" name="任意多边形 36"/>
              <p:cNvSpPr/>
              <p:nvPr/>
            </p:nvSpPr>
            <p:spPr>
              <a:xfrm>
                <a:off x="4212234" y="2708919"/>
                <a:ext cx="2952328" cy="45719"/>
              </a:xfrm>
              <a:custGeom>
                <a:avLst/>
                <a:gdLst>
                  <a:gd name="connsiteX0" fmla="*/ 0 w 2989943"/>
                  <a:gd name="connsiteY0" fmla="*/ 0 h 0"/>
                  <a:gd name="connsiteX1" fmla="*/ 2989943 w 2989943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89943">
                    <a:moveTo>
                      <a:pt x="0" y="0"/>
                    </a:moveTo>
                    <a:lnTo>
                      <a:pt x="2989943" y="0"/>
                    </a:lnTo>
                  </a:path>
                </a:pathLst>
              </a:custGeom>
              <a:ln w="285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任意多边形 37"/>
              <p:cNvSpPr/>
              <p:nvPr/>
            </p:nvSpPr>
            <p:spPr>
              <a:xfrm>
                <a:off x="4047332" y="2709863"/>
                <a:ext cx="167481" cy="1171575"/>
              </a:xfrm>
              <a:custGeom>
                <a:avLst/>
                <a:gdLst>
                  <a:gd name="connsiteX0" fmla="*/ 167481 w 167481"/>
                  <a:gd name="connsiteY0" fmla="*/ 0 h 1171575"/>
                  <a:gd name="connsiteX1" fmla="*/ 24606 w 167481"/>
                  <a:gd name="connsiteY1" fmla="*/ 438150 h 1171575"/>
                  <a:gd name="connsiteX2" fmla="*/ 19843 w 167481"/>
                  <a:gd name="connsiteY2" fmla="*/ 1171575 h 117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7481" h="1171575">
                    <a:moveTo>
                      <a:pt x="167481" y="0"/>
                    </a:moveTo>
                    <a:cubicBezTo>
                      <a:pt x="108346" y="121444"/>
                      <a:pt x="49212" y="242888"/>
                      <a:pt x="24606" y="438150"/>
                    </a:cubicBezTo>
                    <a:cubicBezTo>
                      <a:pt x="0" y="633412"/>
                      <a:pt x="9921" y="902493"/>
                      <a:pt x="19843" y="1171575"/>
                    </a:cubicBezTo>
                  </a:path>
                </a:pathLst>
              </a:custGeom>
              <a:ln w="285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任意多边形 38"/>
              <p:cNvSpPr/>
              <p:nvPr/>
            </p:nvSpPr>
            <p:spPr>
              <a:xfrm flipH="1">
                <a:off x="7164561" y="2708920"/>
                <a:ext cx="167481" cy="1171575"/>
              </a:xfrm>
              <a:custGeom>
                <a:avLst/>
                <a:gdLst>
                  <a:gd name="connsiteX0" fmla="*/ 167481 w 167481"/>
                  <a:gd name="connsiteY0" fmla="*/ 0 h 1171575"/>
                  <a:gd name="connsiteX1" fmla="*/ 24606 w 167481"/>
                  <a:gd name="connsiteY1" fmla="*/ 438150 h 1171575"/>
                  <a:gd name="connsiteX2" fmla="*/ 19843 w 167481"/>
                  <a:gd name="connsiteY2" fmla="*/ 1171575 h 117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7481" h="1171575">
                    <a:moveTo>
                      <a:pt x="167481" y="0"/>
                    </a:moveTo>
                    <a:cubicBezTo>
                      <a:pt x="108346" y="121444"/>
                      <a:pt x="49212" y="242888"/>
                      <a:pt x="24606" y="438150"/>
                    </a:cubicBezTo>
                    <a:cubicBezTo>
                      <a:pt x="0" y="633412"/>
                      <a:pt x="9921" y="902493"/>
                      <a:pt x="19843" y="1171575"/>
                    </a:cubicBezTo>
                  </a:path>
                </a:pathLst>
              </a:custGeom>
              <a:ln w="285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任意多边形 39"/>
              <p:cNvSpPr/>
              <p:nvPr/>
            </p:nvSpPr>
            <p:spPr>
              <a:xfrm>
                <a:off x="4068217" y="3861048"/>
                <a:ext cx="3240360" cy="45719"/>
              </a:xfrm>
              <a:custGeom>
                <a:avLst/>
                <a:gdLst>
                  <a:gd name="connsiteX0" fmla="*/ 0 w 2989943"/>
                  <a:gd name="connsiteY0" fmla="*/ 0 h 0"/>
                  <a:gd name="connsiteX1" fmla="*/ 2989943 w 2989943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89943">
                    <a:moveTo>
                      <a:pt x="0" y="0"/>
                    </a:moveTo>
                    <a:lnTo>
                      <a:pt x="2989943" y="0"/>
                    </a:lnTo>
                  </a:path>
                </a:pathLst>
              </a:custGeom>
              <a:ln w="285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任意多边形 40"/>
              <p:cNvSpPr/>
              <p:nvPr/>
            </p:nvSpPr>
            <p:spPr>
              <a:xfrm flipV="1">
                <a:off x="4068217" y="3834757"/>
                <a:ext cx="3240360" cy="45719"/>
              </a:xfrm>
              <a:custGeom>
                <a:avLst/>
                <a:gdLst>
                  <a:gd name="connsiteX0" fmla="*/ 0 w 2989943"/>
                  <a:gd name="connsiteY0" fmla="*/ 0 h 0"/>
                  <a:gd name="connsiteX1" fmla="*/ 2989943 w 2989943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89943">
                    <a:moveTo>
                      <a:pt x="0" y="0"/>
                    </a:moveTo>
                    <a:lnTo>
                      <a:pt x="2989943" y="0"/>
                    </a:lnTo>
                  </a:path>
                </a:pathLst>
              </a:custGeom>
              <a:ln w="285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6" name="矩形 25"/>
            <p:cNvSpPr/>
            <p:nvPr/>
          </p:nvSpPr>
          <p:spPr>
            <a:xfrm>
              <a:off x="5220345" y="2636912"/>
              <a:ext cx="576064" cy="504056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 smtClean="0">
                  <a:solidFill>
                    <a:schemeClr val="tx1"/>
                  </a:solidFill>
                </a:rPr>
                <a:t>车载</a:t>
              </a:r>
              <a:r>
                <a:rPr lang="en-US" altLang="zh-CN" sz="1400" dirty="0" smtClean="0">
                  <a:solidFill>
                    <a:schemeClr val="tx1"/>
                  </a:solidFill>
                </a:rPr>
                <a:t>ATP</a:t>
              </a:r>
              <a:endParaRPr lang="zh-CN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5220345" y="3140968"/>
              <a:ext cx="576064" cy="504056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 smtClean="0">
                  <a:solidFill>
                    <a:schemeClr val="tx1"/>
                  </a:solidFill>
                </a:rPr>
                <a:t>车载</a:t>
              </a:r>
              <a:r>
                <a:rPr lang="en-US" altLang="zh-CN" sz="1400" dirty="0" smtClean="0">
                  <a:solidFill>
                    <a:schemeClr val="tx1"/>
                  </a:solidFill>
                </a:rPr>
                <a:t>ATO</a:t>
              </a:r>
              <a:endParaRPr lang="zh-CN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3852193" y="2636912"/>
              <a:ext cx="936104" cy="288032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 smtClean="0">
                  <a:solidFill>
                    <a:schemeClr val="tx1"/>
                  </a:solidFill>
                </a:rPr>
                <a:t>牵引设备</a:t>
              </a:r>
              <a:endParaRPr lang="zh-CN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6228457" y="2636912"/>
              <a:ext cx="1296144" cy="288032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 smtClean="0">
                  <a:solidFill>
                    <a:schemeClr val="tx1"/>
                  </a:solidFill>
                </a:rPr>
                <a:t>列车显示单元</a:t>
              </a:r>
              <a:endParaRPr lang="zh-CN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4789714" y="2772229"/>
              <a:ext cx="420915" cy="0"/>
            </a:xfrm>
            <a:custGeom>
              <a:avLst/>
              <a:gdLst>
                <a:gd name="connsiteX0" fmla="*/ 0 w 420915"/>
                <a:gd name="connsiteY0" fmla="*/ 0 h 0"/>
                <a:gd name="connsiteX1" fmla="*/ 420915 w 42091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0915">
                  <a:moveTo>
                    <a:pt x="0" y="0"/>
                  </a:moveTo>
                  <a:lnTo>
                    <a:pt x="420915" y="0"/>
                  </a:lnTo>
                </a:path>
              </a:pathLst>
            </a:custGeom>
            <a:ln w="28575">
              <a:solidFill>
                <a:srgbClr val="C0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5791200" y="2772229"/>
              <a:ext cx="449943" cy="0"/>
            </a:xfrm>
            <a:custGeom>
              <a:avLst/>
              <a:gdLst>
                <a:gd name="connsiteX0" fmla="*/ 0 w 449943"/>
                <a:gd name="connsiteY0" fmla="*/ 0 h 0"/>
                <a:gd name="connsiteX1" fmla="*/ 449943 w 449943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9943">
                  <a:moveTo>
                    <a:pt x="0" y="0"/>
                  </a:moveTo>
                  <a:lnTo>
                    <a:pt x="449943" y="0"/>
                  </a:lnTo>
                </a:path>
              </a:pathLst>
            </a:custGeom>
            <a:ln w="28575">
              <a:solidFill>
                <a:srgbClr val="C0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5791200" y="2960914"/>
              <a:ext cx="275771" cy="348343"/>
            </a:xfrm>
            <a:custGeom>
              <a:avLst/>
              <a:gdLst>
                <a:gd name="connsiteX0" fmla="*/ 0 w 275771"/>
                <a:gd name="connsiteY0" fmla="*/ 0 h 348343"/>
                <a:gd name="connsiteX1" fmla="*/ 275771 w 275771"/>
                <a:gd name="connsiteY1" fmla="*/ 0 h 348343"/>
                <a:gd name="connsiteX2" fmla="*/ 275771 w 275771"/>
                <a:gd name="connsiteY2" fmla="*/ 348343 h 348343"/>
                <a:gd name="connsiteX3" fmla="*/ 14514 w 275771"/>
                <a:gd name="connsiteY3" fmla="*/ 348343 h 348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771" h="348343">
                  <a:moveTo>
                    <a:pt x="0" y="0"/>
                  </a:moveTo>
                  <a:lnTo>
                    <a:pt x="275771" y="0"/>
                  </a:lnTo>
                  <a:lnTo>
                    <a:pt x="275771" y="348343"/>
                  </a:lnTo>
                  <a:lnTo>
                    <a:pt x="14514" y="348343"/>
                  </a:lnTo>
                </a:path>
              </a:pathLst>
            </a:custGeom>
            <a:ln w="28575">
              <a:solidFill>
                <a:srgbClr val="C0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3564161" y="3933056"/>
              <a:ext cx="792088" cy="288032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 smtClean="0">
                  <a:solidFill>
                    <a:schemeClr val="tx1"/>
                  </a:solidFill>
                </a:rPr>
                <a:t>传感器</a:t>
              </a:r>
              <a:endParaRPr lang="zh-CN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4310743" y="2931886"/>
              <a:ext cx="914400" cy="435428"/>
            </a:xfrm>
            <a:custGeom>
              <a:avLst/>
              <a:gdLst>
                <a:gd name="connsiteX0" fmla="*/ 0 w 914400"/>
                <a:gd name="connsiteY0" fmla="*/ 0 h 435428"/>
                <a:gd name="connsiteX1" fmla="*/ 0 w 914400"/>
                <a:gd name="connsiteY1" fmla="*/ 435428 h 435428"/>
                <a:gd name="connsiteX2" fmla="*/ 914400 w 914400"/>
                <a:gd name="connsiteY2" fmla="*/ 435428 h 435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14400" h="435428">
                  <a:moveTo>
                    <a:pt x="0" y="0"/>
                  </a:moveTo>
                  <a:lnTo>
                    <a:pt x="0" y="435428"/>
                  </a:lnTo>
                  <a:lnTo>
                    <a:pt x="914400" y="435428"/>
                  </a:lnTo>
                </a:path>
              </a:pathLst>
            </a:custGeom>
            <a:ln w="28575"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3831771" y="3048000"/>
              <a:ext cx="1364343" cy="856343"/>
            </a:xfrm>
            <a:custGeom>
              <a:avLst/>
              <a:gdLst>
                <a:gd name="connsiteX0" fmla="*/ 0 w 1364343"/>
                <a:gd name="connsiteY0" fmla="*/ 856343 h 856343"/>
                <a:gd name="connsiteX1" fmla="*/ 0 w 1364343"/>
                <a:gd name="connsiteY1" fmla="*/ 72571 h 856343"/>
                <a:gd name="connsiteX2" fmla="*/ 0 w 1364343"/>
                <a:gd name="connsiteY2" fmla="*/ 0 h 856343"/>
                <a:gd name="connsiteX3" fmla="*/ 1364343 w 1364343"/>
                <a:gd name="connsiteY3" fmla="*/ 0 h 856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4343" h="856343">
                  <a:moveTo>
                    <a:pt x="0" y="856343"/>
                  </a:moveTo>
                  <a:lnTo>
                    <a:pt x="0" y="72571"/>
                  </a:lnTo>
                  <a:lnTo>
                    <a:pt x="0" y="0"/>
                  </a:lnTo>
                  <a:lnTo>
                    <a:pt x="1364343" y="0"/>
                  </a:lnTo>
                </a:path>
              </a:pathLst>
            </a:cu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4136571" y="3570514"/>
              <a:ext cx="1088572" cy="348343"/>
            </a:xfrm>
            <a:custGeom>
              <a:avLst/>
              <a:gdLst>
                <a:gd name="connsiteX0" fmla="*/ 0 w 1088572"/>
                <a:gd name="connsiteY0" fmla="*/ 348343 h 348343"/>
                <a:gd name="connsiteX1" fmla="*/ 0 w 1088572"/>
                <a:gd name="connsiteY1" fmla="*/ 0 h 348343"/>
                <a:gd name="connsiteX2" fmla="*/ 1088572 w 1088572"/>
                <a:gd name="connsiteY2" fmla="*/ 0 h 348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8572" h="348343">
                  <a:moveTo>
                    <a:pt x="0" y="348343"/>
                  </a:moveTo>
                  <a:lnTo>
                    <a:pt x="0" y="0"/>
                  </a:lnTo>
                  <a:lnTo>
                    <a:pt x="1088572" y="0"/>
                  </a:lnTo>
                </a:path>
              </a:pathLst>
            </a:custGeom>
            <a:ln w="28575">
              <a:solidFill>
                <a:srgbClr val="C0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" name="任意多边形 41"/>
          <p:cNvSpPr/>
          <p:nvPr/>
        </p:nvSpPr>
        <p:spPr>
          <a:xfrm>
            <a:off x="898048" y="5654494"/>
            <a:ext cx="0" cy="841828"/>
          </a:xfrm>
          <a:custGeom>
            <a:avLst/>
            <a:gdLst>
              <a:gd name="connsiteX0" fmla="*/ 0 w 0"/>
              <a:gd name="connsiteY0" fmla="*/ 0 h 841828"/>
              <a:gd name="connsiteX1" fmla="*/ 0 w 0"/>
              <a:gd name="connsiteY1" fmla="*/ 841828 h 841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841828">
                <a:moveTo>
                  <a:pt x="0" y="0"/>
                </a:moveTo>
                <a:lnTo>
                  <a:pt x="0" y="841828"/>
                </a:lnTo>
              </a:path>
            </a:pathLst>
          </a:custGeom>
          <a:ln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>
            <a:off x="8611628" y="5665312"/>
            <a:ext cx="0" cy="841828"/>
          </a:xfrm>
          <a:custGeom>
            <a:avLst/>
            <a:gdLst>
              <a:gd name="connsiteX0" fmla="*/ 0 w 0"/>
              <a:gd name="connsiteY0" fmla="*/ 0 h 841828"/>
              <a:gd name="connsiteX1" fmla="*/ 0 w 0"/>
              <a:gd name="connsiteY1" fmla="*/ 841828 h 841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841828">
                <a:moveTo>
                  <a:pt x="0" y="0"/>
                </a:moveTo>
                <a:lnTo>
                  <a:pt x="0" y="841828"/>
                </a:lnTo>
              </a:path>
            </a:pathLst>
          </a:custGeom>
          <a:ln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6307372" y="5665312"/>
            <a:ext cx="1440160" cy="864096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rgbClr val="FF0000"/>
                </a:solidFill>
              </a:rPr>
              <a:t>车站区域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  <p:sp>
        <p:nvSpPr>
          <p:cNvPr id="45" name="任意多边形 44"/>
          <p:cNvSpPr/>
          <p:nvPr/>
        </p:nvSpPr>
        <p:spPr>
          <a:xfrm>
            <a:off x="5484562" y="5915751"/>
            <a:ext cx="667657" cy="348343"/>
          </a:xfrm>
          <a:custGeom>
            <a:avLst/>
            <a:gdLst>
              <a:gd name="connsiteX0" fmla="*/ 667657 w 667657"/>
              <a:gd name="connsiteY0" fmla="*/ 0 h 348343"/>
              <a:gd name="connsiteX1" fmla="*/ 0 w 667657"/>
              <a:gd name="connsiteY1" fmla="*/ 348343 h 348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7657" h="348343">
                <a:moveTo>
                  <a:pt x="667657" y="0"/>
                </a:moveTo>
                <a:lnTo>
                  <a:pt x="0" y="348343"/>
                </a:lnTo>
              </a:path>
            </a:pathLst>
          </a:cu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>
            <a:off x="5528105" y="5915751"/>
            <a:ext cx="638628" cy="348343"/>
          </a:xfrm>
          <a:custGeom>
            <a:avLst/>
            <a:gdLst>
              <a:gd name="connsiteX0" fmla="*/ 0 w 638628"/>
              <a:gd name="connsiteY0" fmla="*/ 0 h 348343"/>
              <a:gd name="connsiteX1" fmla="*/ 638628 w 638628"/>
              <a:gd name="connsiteY1" fmla="*/ 348343 h 348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8628" h="348343">
                <a:moveTo>
                  <a:pt x="0" y="0"/>
                </a:moveTo>
                <a:lnTo>
                  <a:pt x="638628" y="348343"/>
                </a:lnTo>
              </a:path>
            </a:pathLst>
          </a:cu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任意多边形 46"/>
          <p:cNvSpPr/>
          <p:nvPr/>
        </p:nvSpPr>
        <p:spPr>
          <a:xfrm>
            <a:off x="7908448" y="5930265"/>
            <a:ext cx="537028" cy="319314"/>
          </a:xfrm>
          <a:custGeom>
            <a:avLst/>
            <a:gdLst>
              <a:gd name="connsiteX0" fmla="*/ 0 w 537028"/>
              <a:gd name="connsiteY0" fmla="*/ 319314 h 319314"/>
              <a:gd name="connsiteX1" fmla="*/ 537028 w 537028"/>
              <a:gd name="connsiteY1" fmla="*/ 0 h 319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37028" h="319314">
                <a:moveTo>
                  <a:pt x="0" y="319314"/>
                </a:moveTo>
                <a:lnTo>
                  <a:pt x="537028" y="0"/>
                </a:lnTo>
              </a:path>
            </a:pathLst>
          </a:cu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2274924" y="5809328"/>
            <a:ext cx="720080" cy="144016"/>
          </a:xfrm>
          <a:prstGeom prst="rect">
            <a:avLst/>
          </a:prstGeom>
          <a:solidFill>
            <a:srgbClr val="29FF8A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2995004" y="5809328"/>
            <a:ext cx="720080" cy="144016"/>
          </a:xfrm>
          <a:prstGeom prst="rect">
            <a:avLst/>
          </a:prstGeom>
          <a:solidFill>
            <a:srgbClr val="29FF8A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 rot="16200000">
            <a:off x="2473330" y="5610922"/>
            <a:ext cx="368987" cy="45719"/>
          </a:xfrm>
          <a:custGeom>
            <a:avLst/>
            <a:gdLst>
              <a:gd name="connsiteX0" fmla="*/ 0 w 449943"/>
              <a:gd name="connsiteY0" fmla="*/ 0 h 0"/>
              <a:gd name="connsiteX1" fmla="*/ 449943 w 449943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9943">
                <a:moveTo>
                  <a:pt x="0" y="0"/>
                </a:moveTo>
                <a:lnTo>
                  <a:pt x="449943" y="0"/>
                </a:lnTo>
              </a:path>
            </a:pathLst>
          </a:cu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 rot="16200000">
            <a:off x="3147691" y="5610923"/>
            <a:ext cx="368987" cy="45719"/>
          </a:xfrm>
          <a:custGeom>
            <a:avLst/>
            <a:gdLst>
              <a:gd name="connsiteX0" fmla="*/ 0 w 449943"/>
              <a:gd name="connsiteY0" fmla="*/ 0 h 0"/>
              <a:gd name="connsiteX1" fmla="*/ 449943 w 449943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9943">
                <a:moveTo>
                  <a:pt x="0" y="0"/>
                </a:moveTo>
                <a:lnTo>
                  <a:pt x="449943" y="0"/>
                </a:lnTo>
              </a:path>
            </a:pathLst>
          </a:cu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6235364" y="3577080"/>
            <a:ext cx="1152128" cy="43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chemeClr val="tx1"/>
                </a:solidFill>
              </a:rPr>
              <a:t>车站联锁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53" name="右大括号 52"/>
          <p:cNvSpPr/>
          <p:nvPr/>
        </p:nvSpPr>
        <p:spPr>
          <a:xfrm rot="16200000">
            <a:off x="5731308" y="5377280"/>
            <a:ext cx="216024" cy="64807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右大括号 53"/>
          <p:cNvSpPr/>
          <p:nvPr/>
        </p:nvSpPr>
        <p:spPr>
          <a:xfrm rot="16200000">
            <a:off x="8107572" y="5377280"/>
            <a:ext cx="216024" cy="64807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>
            <a:off x="6805362" y="4014379"/>
            <a:ext cx="0" cy="1640115"/>
          </a:xfrm>
          <a:custGeom>
            <a:avLst/>
            <a:gdLst>
              <a:gd name="connsiteX0" fmla="*/ 0 w 0"/>
              <a:gd name="connsiteY0" fmla="*/ 0 h 1640115"/>
              <a:gd name="connsiteX1" fmla="*/ 0 w 0"/>
              <a:gd name="connsiteY1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640115">
                <a:moveTo>
                  <a:pt x="0" y="0"/>
                </a:moveTo>
                <a:lnTo>
                  <a:pt x="0" y="1640115"/>
                </a:lnTo>
              </a:path>
            </a:pathLst>
          </a:cu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>
            <a:off x="7400448" y="3796665"/>
            <a:ext cx="812800" cy="1770743"/>
          </a:xfrm>
          <a:custGeom>
            <a:avLst/>
            <a:gdLst>
              <a:gd name="connsiteX0" fmla="*/ 0 w 812800"/>
              <a:gd name="connsiteY0" fmla="*/ 0 h 1770743"/>
              <a:gd name="connsiteX1" fmla="*/ 812800 w 812800"/>
              <a:gd name="connsiteY1" fmla="*/ 0 h 1770743"/>
              <a:gd name="connsiteX2" fmla="*/ 812800 w 812800"/>
              <a:gd name="connsiteY2" fmla="*/ 1770743 h 1770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12800" h="1770743">
                <a:moveTo>
                  <a:pt x="0" y="0"/>
                </a:moveTo>
                <a:lnTo>
                  <a:pt x="812800" y="0"/>
                </a:lnTo>
                <a:lnTo>
                  <a:pt x="812800" y="1770743"/>
                </a:lnTo>
              </a:path>
            </a:pathLst>
          </a:cu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>
            <a:off x="5847419" y="3898265"/>
            <a:ext cx="406400" cy="1669143"/>
          </a:xfrm>
          <a:custGeom>
            <a:avLst/>
            <a:gdLst>
              <a:gd name="connsiteX0" fmla="*/ 0 w 406400"/>
              <a:gd name="connsiteY0" fmla="*/ 1669143 h 1669143"/>
              <a:gd name="connsiteX1" fmla="*/ 0 w 406400"/>
              <a:gd name="connsiteY1" fmla="*/ 0 h 1669143"/>
              <a:gd name="connsiteX2" fmla="*/ 406400 w 406400"/>
              <a:gd name="connsiteY2" fmla="*/ 0 h 1669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6400" h="1669143">
                <a:moveTo>
                  <a:pt x="0" y="1669143"/>
                </a:moveTo>
                <a:lnTo>
                  <a:pt x="0" y="0"/>
                </a:lnTo>
                <a:lnTo>
                  <a:pt x="406400" y="0"/>
                </a:lnTo>
              </a:path>
            </a:pathLst>
          </a:cu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任意多边形 57"/>
          <p:cNvSpPr/>
          <p:nvPr/>
        </p:nvSpPr>
        <p:spPr>
          <a:xfrm>
            <a:off x="5310390" y="3709579"/>
            <a:ext cx="914400" cy="1785258"/>
          </a:xfrm>
          <a:custGeom>
            <a:avLst/>
            <a:gdLst>
              <a:gd name="connsiteX0" fmla="*/ 914400 w 914400"/>
              <a:gd name="connsiteY0" fmla="*/ 0 h 1785258"/>
              <a:gd name="connsiteX1" fmla="*/ 0 w 914400"/>
              <a:gd name="connsiteY1" fmla="*/ 0 h 1785258"/>
              <a:gd name="connsiteX2" fmla="*/ 0 w 914400"/>
              <a:gd name="connsiteY2" fmla="*/ 1785258 h 1785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" h="1785258">
                <a:moveTo>
                  <a:pt x="914400" y="0"/>
                </a:moveTo>
                <a:lnTo>
                  <a:pt x="0" y="0"/>
                </a:lnTo>
                <a:lnTo>
                  <a:pt x="0" y="1785258"/>
                </a:lnTo>
              </a:path>
            </a:pathLst>
          </a:custGeom>
          <a:ln w="28575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任意多边形 58"/>
          <p:cNvSpPr/>
          <p:nvPr/>
        </p:nvSpPr>
        <p:spPr>
          <a:xfrm>
            <a:off x="5187019" y="5491208"/>
            <a:ext cx="247650" cy="795338"/>
          </a:xfrm>
          <a:custGeom>
            <a:avLst/>
            <a:gdLst>
              <a:gd name="connsiteX0" fmla="*/ 247650 w 247650"/>
              <a:gd name="connsiteY0" fmla="*/ 371475 h 795338"/>
              <a:gd name="connsiteX1" fmla="*/ 247650 w 247650"/>
              <a:gd name="connsiteY1" fmla="*/ 0 h 795338"/>
              <a:gd name="connsiteX2" fmla="*/ 0 w 247650"/>
              <a:gd name="connsiteY2" fmla="*/ 0 h 795338"/>
              <a:gd name="connsiteX3" fmla="*/ 0 w 247650"/>
              <a:gd name="connsiteY3" fmla="*/ 795338 h 795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" h="795338">
                <a:moveTo>
                  <a:pt x="247650" y="371475"/>
                </a:moveTo>
                <a:lnTo>
                  <a:pt x="247650" y="0"/>
                </a:lnTo>
                <a:lnTo>
                  <a:pt x="0" y="0"/>
                </a:lnTo>
                <a:lnTo>
                  <a:pt x="0" y="795338"/>
                </a:lnTo>
              </a:path>
            </a:pathLst>
          </a:cu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5371268" y="4297160"/>
            <a:ext cx="2880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/>
              <a:t>轨道电路</a:t>
            </a:r>
            <a:endParaRPr lang="zh-CN" altLang="en-US" sz="1400" dirty="0"/>
          </a:p>
        </p:txBody>
      </p:sp>
      <p:sp>
        <p:nvSpPr>
          <p:cNvPr id="61" name="矩形 60"/>
          <p:cNvSpPr/>
          <p:nvPr/>
        </p:nvSpPr>
        <p:spPr>
          <a:xfrm>
            <a:off x="5875324" y="4297160"/>
            <a:ext cx="2880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/>
              <a:t>轨旁设备</a:t>
            </a:r>
            <a:endParaRPr lang="zh-CN" altLang="en-US" sz="1400" dirty="0"/>
          </a:p>
        </p:txBody>
      </p:sp>
      <p:sp>
        <p:nvSpPr>
          <p:cNvPr id="62" name="矩形 61"/>
          <p:cNvSpPr/>
          <p:nvPr/>
        </p:nvSpPr>
        <p:spPr>
          <a:xfrm>
            <a:off x="6811428" y="4279157"/>
            <a:ext cx="2880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/>
              <a:t>车地通信</a:t>
            </a:r>
            <a:endParaRPr lang="zh-CN" altLang="en-US" sz="1400" dirty="0"/>
          </a:p>
        </p:txBody>
      </p:sp>
      <p:sp>
        <p:nvSpPr>
          <p:cNvPr id="63" name="矩形 62"/>
          <p:cNvSpPr/>
          <p:nvPr/>
        </p:nvSpPr>
        <p:spPr>
          <a:xfrm>
            <a:off x="8179580" y="4225152"/>
            <a:ext cx="2880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/>
              <a:t>轨旁设备</a:t>
            </a:r>
            <a:endParaRPr lang="zh-CN" altLang="en-US" sz="1400" dirty="0"/>
          </a:p>
        </p:txBody>
      </p:sp>
      <p:sp>
        <p:nvSpPr>
          <p:cNvPr id="64" name="任意多边形 63"/>
          <p:cNvSpPr/>
          <p:nvPr/>
        </p:nvSpPr>
        <p:spPr>
          <a:xfrm>
            <a:off x="6805362" y="2504894"/>
            <a:ext cx="0" cy="1074057"/>
          </a:xfrm>
          <a:custGeom>
            <a:avLst/>
            <a:gdLst>
              <a:gd name="connsiteX0" fmla="*/ 0 w 0"/>
              <a:gd name="connsiteY0" fmla="*/ 0 h 1074057"/>
              <a:gd name="connsiteX1" fmla="*/ 0 w 0"/>
              <a:gd name="connsiteY1" fmla="*/ 1074057 h 1074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074057">
                <a:moveTo>
                  <a:pt x="0" y="0"/>
                </a:moveTo>
                <a:lnTo>
                  <a:pt x="0" y="1074057"/>
                </a:lnTo>
              </a:path>
            </a:pathLst>
          </a:cu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477004" y="1885938"/>
            <a:ext cx="8001056" cy="1357322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477004" y="3457574"/>
            <a:ext cx="4572032" cy="2000264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0" y="3243260"/>
            <a:ext cx="42862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/>
              <a:t>信号车载设备</a:t>
            </a:r>
            <a:endParaRPr lang="zh-CN" altLang="en-US" b="1" dirty="0"/>
          </a:p>
        </p:txBody>
      </p:sp>
      <p:sp>
        <p:nvSpPr>
          <p:cNvPr id="69" name="矩形 68"/>
          <p:cNvSpPr/>
          <p:nvPr/>
        </p:nvSpPr>
        <p:spPr>
          <a:xfrm>
            <a:off x="8978126" y="3814764"/>
            <a:ext cx="242889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prstClr val="black"/>
                </a:solidFill>
              </a:rPr>
              <a:t>车站信号设备</a:t>
            </a:r>
            <a:endParaRPr lang="en-US" altLang="zh-CN" b="1" dirty="0" smtClean="0">
              <a:solidFill>
                <a:prstClr val="black"/>
              </a:solidFill>
            </a:endParaRPr>
          </a:p>
          <a:p>
            <a:endParaRPr lang="en-US" altLang="zh-CN" b="1" dirty="0" smtClean="0">
              <a:solidFill>
                <a:prstClr val="black"/>
              </a:solidFill>
            </a:endParaRPr>
          </a:p>
          <a:p>
            <a:endParaRPr lang="en-US" altLang="zh-CN" b="1" dirty="0" smtClean="0">
              <a:solidFill>
                <a:prstClr val="black"/>
              </a:solidFill>
            </a:endParaRPr>
          </a:p>
          <a:p>
            <a:endParaRPr lang="en-US" altLang="zh-CN" b="1" dirty="0" smtClean="0">
              <a:solidFill>
                <a:prstClr val="black"/>
              </a:solidFill>
            </a:endParaRPr>
          </a:p>
          <a:p>
            <a:endParaRPr lang="en-US" altLang="zh-CN" b="1" dirty="0" smtClean="0">
              <a:solidFill>
                <a:prstClr val="black"/>
              </a:solidFill>
            </a:endParaRPr>
          </a:p>
          <a:p>
            <a:r>
              <a:rPr lang="zh-CN" altLang="en-US" b="1" dirty="0" smtClean="0">
                <a:solidFill>
                  <a:prstClr val="black"/>
                </a:solidFill>
              </a:rPr>
              <a:t>地面轨旁设备</a:t>
            </a:r>
            <a:endParaRPr lang="zh-CN" altLang="en-US" b="1" dirty="0"/>
          </a:p>
        </p:txBody>
      </p:sp>
      <p:sp>
        <p:nvSpPr>
          <p:cNvPr id="70" name="矩形 69"/>
          <p:cNvSpPr/>
          <p:nvPr/>
        </p:nvSpPr>
        <p:spPr>
          <a:xfrm>
            <a:off x="9049564" y="2028814"/>
            <a:ext cx="2108269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prstClr val="black"/>
                </a:solidFill>
              </a:rPr>
              <a:t>控制中心设备</a:t>
            </a:r>
            <a:endParaRPr lang="zh-CN" altLang="en-US" b="1" dirty="0"/>
          </a:p>
        </p:txBody>
      </p:sp>
      <p:sp>
        <p:nvSpPr>
          <p:cNvPr id="71" name="矩形 70"/>
          <p:cNvSpPr/>
          <p:nvPr/>
        </p:nvSpPr>
        <p:spPr>
          <a:xfrm>
            <a:off x="10478324" y="2028814"/>
            <a:ext cx="4929222" cy="45935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AEEE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Font typeface="Wingdings" pitchFamily="2" charset="2"/>
              <a:buChar char="Ø"/>
            </a:pPr>
            <a:r>
              <a:rPr lang="zh-CN" altLang="en-US" b="1" dirty="0" smtClean="0"/>
              <a:t>“地面信号”逐渐由“车载信号”所替代</a:t>
            </a:r>
            <a:endParaRPr lang="en-US" altLang="zh-CN" b="1" dirty="0" smtClean="0"/>
          </a:p>
          <a:p>
            <a:pPr>
              <a:lnSpc>
                <a:spcPct val="130000"/>
              </a:lnSpc>
              <a:buFont typeface="Wingdings" pitchFamily="2" charset="2"/>
              <a:buChar char="Ø"/>
            </a:pPr>
            <a:endParaRPr lang="en-US" altLang="zh-CN" b="1" dirty="0" smtClean="0"/>
          </a:p>
          <a:p>
            <a:pPr>
              <a:lnSpc>
                <a:spcPct val="130000"/>
              </a:lnSpc>
              <a:buFont typeface="Wingdings" pitchFamily="2" charset="2"/>
              <a:buChar char="Ø"/>
            </a:pPr>
            <a:r>
              <a:rPr lang="zh-CN" altLang="en-US" b="1" dirty="0" smtClean="0"/>
              <a:t>车载信号直接接收列车运行的“目标速度”、“目标距离”或“进路电子地图”，并且由车载计算机直接控制列车的自动运行，实现列车在车站的</a:t>
            </a:r>
            <a:r>
              <a:rPr lang="zh-CN" altLang="en-US" b="1" dirty="0" smtClean="0">
                <a:solidFill>
                  <a:srgbClr val="FF0000"/>
                </a:solidFill>
              </a:rPr>
              <a:t>自动定位停车</a:t>
            </a:r>
            <a:r>
              <a:rPr lang="zh-CN" altLang="en-US" b="1" dirty="0" smtClean="0"/>
              <a:t>和区间运行的</a:t>
            </a:r>
            <a:r>
              <a:rPr lang="zh-CN" altLang="en-US" b="1" dirty="0" smtClean="0">
                <a:solidFill>
                  <a:srgbClr val="FF0000"/>
                </a:solidFill>
              </a:rPr>
              <a:t>自动超速防护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0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 animBg="1"/>
      <p:bldP spid="71" grpId="0" animBg="1"/>
      <p:bldP spid="7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5756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1.1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城市轨道交通信号系统及其发展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7004" y="1171558"/>
            <a:ext cx="4925582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1.1.2 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城市轨道交通信号系统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gray">
          <a:xfrm>
            <a:off x="48376" y="4100516"/>
            <a:ext cx="1382110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en-US" altLang="zh-CN" b="1" dirty="0" smtClean="0">
                <a:solidFill>
                  <a:srgbClr val="C00000"/>
                </a:solidFill>
              </a:rPr>
              <a:t>2</a:t>
            </a:r>
            <a:r>
              <a:rPr lang="zh-CN" altLang="en-US" b="1" dirty="0" smtClean="0">
                <a:solidFill>
                  <a:srgbClr val="C00000"/>
                </a:solidFill>
              </a:rPr>
              <a:t>、</a:t>
            </a:r>
            <a:r>
              <a:rPr lang="en-US" altLang="zh-CN" b="1" dirty="0" smtClean="0">
                <a:solidFill>
                  <a:srgbClr val="C00000"/>
                </a:solidFill>
              </a:rPr>
              <a:t> </a:t>
            </a:r>
            <a:r>
              <a:rPr lang="zh-CN" altLang="en-US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要求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gray">
          <a:xfrm>
            <a:off x="0" y="2100252"/>
            <a:ext cx="1343638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、作用</a:t>
            </a:r>
            <a:endParaRPr lang="en-US" altLang="zh-CN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191384" y="2528880"/>
            <a:ext cx="32861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eaLnBrk="0" hangingPunct="0">
              <a:lnSpc>
                <a:spcPct val="150000"/>
              </a:lnSpc>
              <a:buFont typeface="+mj-ea"/>
              <a:buAutoNum type="circleNumDbPlain"/>
              <a:defRPr/>
            </a:pP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确保运行安全</a:t>
            </a:r>
            <a:endParaRPr lang="en-US" altLang="zh-CN" sz="2800" b="1" dirty="0" smtClean="0">
              <a:solidFill>
                <a:srgbClr val="0303EB"/>
              </a:solidFill>
              <a:latin typeface="微软雅黑" pitchFamily="34" charset="-122"/>
              <a:ea typeface="微软雅黑" pitchFamily="34" charset="-122"/>
            </a:endParaRPr>
          </a:p>
          <a:p>
            <a:pPr marL="514350" indent="-514350" eaLnBrk="0" hangingPunct="0">
              <a:lnSpc>
                <a:spcPct val="150000"/>
              </a:lnSpc>
              <a:buFont typeface="+mj-ea"/>
              <a:buAutoNum type="circleNumDbPlain"/>
              <a:defRPr/>
            </a:pP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提高运行效率</a:t>
            </a:r>
            <a:endParaRPr lang="en-US" altLang="zh-CN" sz="2800" b="1" dirty="0">
              <a:solidFill>
                <a:srgbClr val="0303E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334128" y="2430049"/>
            <a:ext cx="6215106" cy="1565754"/>
          </a:xfrm>
          <a:custGeom>
            <a:avLst/>
            <a:gdLst>
              <a:gd name="connsiteX0" fmla="*/ 601249 w 3695178"/>
              <a:gd name="connsiteY0" fmla="*/ 0 h 1565754"/>
              <a:gd name="connsiteX1" fmla="*/ 3695178 w 3695178"/>
              <a:gd name="connsiteY1" fmla="*/ 0 h 1565754"/>
              <a:gd name="connsiteX2" fmla="*/ 3695178 w 3695178"/>
              <a:gd name="connsiteY2" fmla="*/ 1565754 h 1565754"/>
              <a:gd name="connsiteX3" fmla="*/ 0 w 3695178"/>
              <a:gd name="connsiteY3" fmla="*/ 1565754 h 1565754"/>
              <a:gd name="connsiteX4" fmla="*/ 0 w 3695178"/>
              <a:gd name="connsiteY4" fmla="*/ 187891 h 1565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95178" h="1565754">
                <a:moveTo>
                  <a:pt x="601249" y="0"/>
                </a:moveTo>
                <a:lnTo>
                  <a:pt x="3695178" y="0"/>
                </a:lnTo>
                <a:lnTo>
                  <a:pt x="3695178" y="1565754"/>
                </a:lnTo>
                <a:lnTo>
                  <a:pt x="0" y="1565754"/>
                </a:lnTo>
                <a:lnTo>
                  <a:pt x="0" y="187891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334128" y="4314830"/>
            <a:ext cx="6215106" cy="2571768"/>
          </a:xfrm>
          <a:custGeom>
            <a:avLst/>
            <a:gdLst>
              <a:gd name="connsiteX0" fmla="*/ 601249 w 3695178"/>
              <a:gd name="connsiteY0" fmla="*/ 0 h 1565754"/>
              <a:gd name="connsiteX1" fmla="*/ 3695178 w 3695178"/>
              <a:gd name="connsiteY1" fmla="*/ 0 h 1565754"/>
              <a:gd name="connsiteX2" fmla="*/ 3695178 w 3695178"/>
              <a:gd name="connsiteY2" fmla="*/ 1565754 h 1565754"/>
              <a:gd name="connsiteX3" fmla="*/ 0 w 3695178"/>
              <a:gd name="connsiteY3" fmla="*/ 1565754 h 1565754"/>
              <a:gd name="connsiteX4" fmla="*/ 0 w 3695178"/>
              <a:gd name="connsiteY4" fmla="*/ 187891 h 1565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95178" h="1565754">
                <a:moveTo>
                  <a:pt x="601249" y="0"/>
                </a:moveTo>
                <a:lnTo>
                  <a:pt x="3695178" y="0"/>
                </a:lnTo>
                <a:lnTo>
                  <a:pt x="3695178" y="1565754"/>
                </a:lnTo>
                <a:lnTo>
                  <a:pt x="0" y="1565754"/>
                </a:lnTo>
                <a:lnTo>
                  <a:pt x="0" y="187891"/>
                </a:lnTo>
              </a:path>
            </a:pathLst>
          </a:cu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19880" y="4529144"/>
            <a:ext cx="5715040" cy="662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eaLnBrk="0" hangingPunct="0">
              <a:lnSpc>
                <a:spcPct val="150000"/>
              </a:lnSpc>
              <a:buFont typeface="+mj-ea"/>
              <a:buAutoNum type="circleNumDbPlain"/>
              <a:defRPr/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可靠性、可用性和安全性要求高</a:t>
            </a:r>
            <a:endParaRPr lang="en-US" altLang="zh-CN" sz="28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19880" y="6100780"/>
            <a:ext cx="5715040" cy="662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ea"/>
              <a:buAutoNum type="circleNumDbPlain" startAt="3"/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行车控制信息网络化</a:t>
            </a:r>
          </a:p>
        </p:txBody>
      </p:sp>
      <p:sp>
        <p:nvSpPr>
          <p:cNvPr id="18" name="矩形 17"/>
          <p:cNvSpPr/>
          <p:nvPr/>
        </p:nvSpPr>
        <p:spPr>
          <a:xfrm>
            <a:off x="619880" y="5314962"/>
            <a:ext cx="5715040" cy="662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ea"/>
              <a:buAutoNum type="circleNumDbPlain" startAt="2"/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信号控制技术高度自动</a:t>
            </a:r>
            <a:endParaRPr lang="en-US" altLang="zh-CN" sz="28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763548" y="3600450"/>
            <a:ext cx="5191912" cy="3264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u"/>
              <a:tabLst/>
            </a:pP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ATS</a:t>
            </a:r>
            <a:r>
              <a:rPr lang="zh-CN" altLang="en-US" sz="2000" b="1" dirty="0" smtClean="0">
                <a:latin typeface="宋体" pitchFamily="2" charset="-122"/>
                <a:ea typeface="宋体" pitchFamily="2" charset="-122"/>
                <a:cs typeface="Times New Roman" pitchFamily="18" charset="0"/>
              </a:rPr>
              <a:t>系统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可实现运行管理及调度指挥的自动化。</a:t>
            </a: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u"/>
              <a:tabLst/>
            </a:pP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ATO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系统具备实现自动驾驶的功能，提高了运行效率。</a:t>
            </a: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u"/>
              <a:tabLst/>
            </a:pP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站台精确停车功能（误差一般控制在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±0.25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～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±0.5 m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的范围内）。</a:t>
            </a: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u"/>
              <a:tabLst/>
            </a:pP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具有故障降级运行模式。</a:t>
            </a: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 animBg="1"/>
      <p:bldP spid="15" grpId="0"/>
      <p:bldP spid="17" grpId="0"/>
      <p:bldP spid="18" grpId="0"/>
      <p:bldP spid="30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5756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1.1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城市轨道交通信号系统及其发展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28" y="957244"/>
            <a:ext cx="6720945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1.1.3  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城市轨道交通信号系统发展及应用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Oval 2"/>
          <p:cNvSpPr>
            <a:spLocks noChangeArrowheads="1"/>
          </p:cNvSpPr>
          <p:nvPr/>
        </p:nvSpPr>
        <p:spPr bwMode="auto">
          <a:xfrm>
            <a:off x="5330047" y="6311922"/>
            <a:ext cx="1582737" cy="431800"/>
          </a:xfrm>
          <a:prstGeom prst="ellipse">
            <a:avLst/>
          </a:prstGeom>
          <a:gradFill rotWithShape="1">
            <a:gsLst>
              <a:gs pos="0">
                <a:srgbClr val="808080"/>
              </a:gs>
              <a:gs pos="100000">
                <a:srgbClr val="DBDBDB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7" name="Pentagon 12"/>
          <p:cNvSpPr>
            <a:spLocks noChangeArrowheads="1"/>
          </p:cNvSpPr>
          <p:nvPr/>
        </p:nvSpPr>
        <p:spPr bwMode="auto">
          <a:xfrm rot="5400000">
            <a:off x="4092584" y="3787008"/>
            <a:ext cx="4467223" cy="874701"/>
          </a:xfrm>
          <a:prstGeom prst="homePlate">
            <a:avLst>
              <a:gd name="adj" fmla="val 62969"/>
            </a:avLst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indent="-342900" algn="ctr">
              <a:buFont typeface="Calibri" pitchFamily="34" charset="0"/>
              <a:buAutoNum type="arabicPeriod"/>
            </a:pPr>
            <a:endParaRPr lang="zh-CN" altLang="zh-CN" noProof="1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5892797" y="2279672"/>
            <a:ext cx="87075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 dirty="0" smtClean="0">
                <a:solidFill>
                  <a:srgbClr val="0303EB"/>
                </a:solidFill>
                <a:latin typeface="Arial" charset="0"/>
              </a:rPr>
              <a:t>1868</a:t>
            </a:r>
            <a:endParaRPr lang="en-US" altLang="zh-CN" sz="2400" b="1" kern="0" dirty="0">
              <a:solidFill>
                <a:srgbClr val="0303EB"/>
              </a:solidFill>
              <a:latin typeface="Arial" charset="0"/>
            </a:endParaRPr>
          </a:p>
        </p:txBody>
      </p:sp>
      <p:sp>
        <p:nvSpPr>
          <p:cNvPr id="9" name="Text Box 22"/>
          <p:cNvSpPr txBox="1">
            <a:spLocks noChangeArrowheads="1"/>
          </p:cNvSpPr>
          <p:nvPr/>
        </p:nvSpPr>
        <p:spPr bwMode="auto">
          <a:xfrm>
            <a:off x="5892797" y="3035322"/>
            <a:ext cx="87075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 dirty="0" smtClean="0">
                <a:solidFill>
                  <a:srgbClr val="0303EB"/>
                </a:solidFill>
                <a:latin typeface="Arial" charset="0"/>
              </a:rPr>
              <a:t>1918</a:t>
            </a:r>
            <a:endParaRPr lang="en-US" altLang="zh-CN" sz="2400" b="1" kern="0" dirty="0">
              <a:solidFill>
                <a:srgbClr val="0303EB"/>
              </a:solidFill>
              <a:latin typeface="Arial" charset="0"/>
            </a:endParaRPr>
          </a:p>
        </p:txBody>
      </p:sp>
      <p:sp>
        <p:nvSpPr>
          <p:cNvPr id="10" name="Text Box 23"/>
          <p:cNvSpPr txBox="1">
            <a:spLocks noChangeArrowheads="1"/>
          </p:cNvSpPr>
          <p:nvPr/>
        </p:nvSpPr>
        <p:spPr bwMode="auto">
          <a:xfrm>
            <a:off x="5892797" y="3790972"/>
            <a:ext cx="87075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 dirty="0" smtClean="0">
                <a:latin typeface="Arial" charset="0"/>
              </a:rPr>
              <a:t>1926</a:t>
            </a:r>
            <a:endParaRPr lang="en-US" altLang="zh-CN" sz="2400" b="1" kern="0" dirty="0">
              <a:latin typeface="Arial" charset="0"/>
            </a:endParaRPr>
          </a:p>
        </p:txBody>
      </p:sp>
      <p:sp>
        <p:nvSpPr>
          <p:cNvPr id="11" name="Text Box 24"/>
          <p:cNvSpPr txBox="1">
            <a:spLocks noChangeArrowheads="1"/>
          </p:cNvSpPr>
          <p:nvPr/>
        </p:nvSpPr>
        <p:spPr bwMode="auto">
          <a:xfrm>
            <a:off x="5888847" y="4546622"/>
            <a:ext cx="101757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b="1" kern="0" dirty="0" smtClean="0">
                <a:solidFill>
                  <a:srgbClr val="FF0000"/>
                </a:solidFill>
                <a:latin typeface="Arial" charset="0"/>
              </a:rPr>
              <a:t>20</a:t>
            </a:r>
            <a:r>
              <a:rPr lang="zh-CN" altLang="en-US" sz="1800" b="1" kern="0" dirty="0" smtClean="0">
                <a:solidFill>
                  <a:srgbClr val="FF0000"/>
                </a:solidFill>
                <a:latin typeface="Arial" charset="0"/>
              </a:rPr>
              <a:t>世纪</a:t>
            </a:r>
            <a:r>
              <a:rPr lang="en-US" altLang="zh-CN" sz="1800" b="1" kern="0" dirty="0" smtClean="0">
                <a:solidFill>
                  <a:srgbClr val="FF0000"/>
                </a:solidFill>
                <a:latin typeface="Arial" charset="0"/>
              </a:rPr>
              <a:t>70</a:t>
            </a:r>
            <a:r>
              <a:rPr lang="zh-CN" altLang="en-US" sz="1800" b="1" kern="0" dirty="0" smtClean="0">
                <a:solidFill>
                  <a:srgbClr val="FF0000"/>
                </a:solidFill>
                <a:latin typeface="Arial" charset="0"/>
              </a:rPr>
              <a:t>年代</a:t>
            </a:r>
            <a:endParaRPr lang="en-US" altLang="zh-CN" sz="1800" b="1" kern="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3" name="Text Box 27"/>
          <p:cNvSpPr txBox="1">
            <a:spLocks noChangeArrowheads="1"/>
          </p:cNvSpPr>
          <p:nvPr/>
        </p:nvSpPr>
        <p:spPr bwMode="auto">
          <a:xfrm>
            <a:off x="1548574" y="2314566"/>
            <a:ext cx="43140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英国伦敦（红绿两色臂板式信号灯）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 Box 29"/>
          <p:cNvSpPr txBox="1">
            <a:spLocks noChangeArrowheads="1"/>
          </p:cNvSpPr>
          <p:nvPr/>
        </p:nvSpPr>
        <p:spPr bwMode="auto">
          <a:xfrm>
            <a:off x="6834986" y="3100384"/>
            <a:ext cx="35189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美国纽约（手动三色信号灯）</a:t>
            </a:r>
            <a:endParaRPr lang="zh-CN" altLang="en-US" sz="2000" b="1" dirty="0">
              <a:solidFill>
                <a:srgbClr val="33333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 Box 31"/>
          <p:cNvSpPr txBox="1">
            <a:spLocks noChangeArrowheads="1"/>
          </p:cNvSpPr>
          <p:nvPr/>
        </p:nvSpPr>
        <p:spPr bwMode="auto">
          <a:xfrm>
            <a:off x="334128" y="3671888"/>
            <a:ext cx="551657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英国沃尔佛汉普顿（机械式交通信号机）</a:t>
            </a:r>
            <a:endParaRPr lang="en-US" altLang="zh-CN" sz="2000" b="1" dirty="0" smtClean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algn="r"/>
            <a:r>
              <a:rPr lang="zh-CN" altLang="en-US" sz="2000" b="1" dirty="0" smtClean="0">
                <a:solidFill>
                  <a:srgbClr val="0303EB"/>
                </a:solidFill>
                <a:latin typeface="+mn-ea"/>
                <a:cs typeface="Times New Roman" pitchFamily="18" charset="0"/>
              </a:rPr>
              <a:t>单时段定周期的红绿灯切换</a:t>
            </a:r>
            <a:endParaRPr lang="zh-CN" altLang="en-US" sz="2000" b="1" dirty="0">
              <a:solidFill>
                <a:srgbClr val="0303EB"/>
              </a:solidFill>
              <a:latin typeface="+mn-ea"/>
            </a:endParaRPr>
          </a:p>
        </p:txBody>
      </p:sp>
      <p:sp>
        <p:nvSpPr>
          <p:cNvPr id="21" name="Text Box 35"/>
          <p:cNvSpPr txBox="1">
            <a:spLocks noChangeArrowheads="1"/>
          </p:cNvSpPr>
          <p:nvPr/>
        </p:nvSpPr>
        <p:spPr bwMode="auto">
          <a:xfrm>
            <a:off x="2834458" y="5600714"/>
            <a:ext cx="300595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rgbClr val="333333"/>
                </a:solidFill>
                <a:ea typeface="微软雅黑" pitchFamily="34" charset="-122"/>
              </a:rPr>
              <a:t>广泛使用数字化信号系统</a:t>
            </a:r>
            <a:endParaRPr lang="zh-CN" altLang="en-US" sz="2000" b="1" dirty="0">
              <a:solidFill>
                <a:srgbClr val="333333"/>
              </a:solidFill>
              <a:ea typeface="微软雅黑" pitchFamily="34" charset="-122"/>
            </a:endParaRPr>
          </a:p>
        </p:txBody>
      </p:sp>
      <p:sp>
        <p:nvSpPr>
          <p:cNvPr id="24" name="Text Box 24"/>
          <p:cNvSpPr txBox="1">
            <a:spLocks noChangeArrowheads="1"/>
          </p:cNvSpPr>
          <p:nvPr/>
        </p:nvSpPr>
        <p:spPr bwMode="auto">
          <a:xfrm>
            <a:off x="5888847" y="5457838"/>
            <a:ext cx="101757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b="1" kern="0" dirty="0" smtClean="0">
                <a:solidFill>
                  <a:srgbClr val="FF0000"/>
                </a:solidFill>
                <a:latin typeface="Arial" charset="0"/>
              </a:rPr>
              <a:t>20</a:t>
            </a:r>
            <a:r>
              <a:rPr lang="zh-CN" altLang="en-US" sz="1800" b="1" kern="0" dirty="0" smtClean="0">
                <a:solidFill>
                  <a:srgbClr val="FF0000"/>
                </a:solidFill>
                <a:latin typeface="Arial" charset="0"/>
              </a:rPr>
              <a:t>世纪</a:t>
            </a:r>
            <a:r>
              <a:rPr lang="en-US" altLang="zh-CN" sz="1800" b="1" kern="0" dirty="0" smtClean="0">
                <a:solidFill>
                  <a:srgbClr val="FF0000"/>
                </a:solidFill>
                <a:latin typeface="Arial" charset="0"/>
              </a:rPr>
              <a:t>80</a:t>
            </a:r>
            <a:r>
              <a:rPr lang="zh-CN" altLang="en-US" sz="1800" b="1" kern="0" dirty="0" smtClean="0">
                <a:solidFill>
                  <a:srgbClr val="FF0000"/>
                </a:solidFill>
                <a:latin typeface="Arial" charset="0"/>
              </a:rPr>
              <a:t>年代</a:t>
            </a:r>
            <a:endParaRPr lang="en-US" altLang="zh-CN" sz="1800" b="1" kern="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25" name="Text Box 29"/>
          <p:cNvSpPr txBox="1">
            <a:spLocks noChangeArrowheads="1"/>
          </p:cNvSpPr>
          <p:nvPr/>
        </p:nvSpPr>
        <p:spPr bwMode="auto">
          <a:xfrm>
            <a:off x="6763548" y="4529144"/>
            <a:ext cx="5065810" cy="75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引进了</a:t>
            </a:r>
            <a:r>
              <a:rPr lang="en-US" sz="2000" b="1" dirty="0" smtClean="0">
                <a:latin typeface="微软雅黑" pitchFamily="34" charset="-122"/>
                <a:ea typeface="微软雅黑" pitchFamily="34" charset="-122"/>
              </a:rPr>
              <a:t>ATC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系统</a:t>
            </a:r>
            <a:endParaRPr lang="en-US" altLang="zh-CN" sz="2000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1800" b="1" dirty="0" smtClean="0">
                <a:solidFill>
                  <a:srgbClr val="0303EB"/>
                </a:solidFill>
              </a:rPr>
              <a:t>司机操作台上显示的是反映列车运营状态的信息</a:t>
            </a:r>
            <a:endParaRPr lang="zh-CN" altLang="en-US" sz="1800" b="1" dirty="0">
              <a:solidFill>
                <a:srgbClr val="0303E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 Box 23"/>
          <p:cNvSpPr txBox="1">
            <a:spLocks noChangeArrowheads="1"/>
          </p:cNvSpPr>
          <p:nvPr/>
        </p:nvSpPr>
        <p:spPr bwMode="auto">
          <a:xfrm>
            <a:off x="5906292" y="6457970"/>
            <a:ext cx="8034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kern="0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目前</a:t>
            </a:r>
            <a:endParaRPr lang="en-US" altLang="zh-CN" sz="2400" b="1" kern="0" dirty="0">
              <a:solidFill>
                <a:srgbClr val="0303E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 Box 35"/>
          <p:cNvSpPr txBox="1">
            <a:spLocks noChangeArrowheads="1"/>
          </p:cNvSpPr>
          <p:nvPr/>
        </p:nvSpPr>
        <p:spPr bwMode="auto">
          <a:xfrm>
            <a:off x="6977862" y="6386532"/>
            <a:ext cx="164846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333333"/>
                </a:solidFill>
                <a:ea typeface="微软雅黑" pitchFamily="34" charset="-122"/>
              </a:rPr>
              <a:t>CBTC</a:t>
            </a:r>
            <a:r>
              <a:rPr lang="zh-CN" altLang="en-US" sz="2800" b="1" dirty="0" smtClean="0">
                <a:solidFill>
                  <a:srgbClr val="333333"/>
                </a:solidFill>
                <a:ea typeface="微软雅黑" pitchFamily="34" charset="-122"/>
              </a:rPr>
              <a:t>系统</a:t>
            </a:r>
            <a:endParaRPr lang="zh-CN" altLang="en-US" sz="2800" b="1" dirty="0">
              <a:solidFill>
                <a:srgbClr val="333333"/>
              </a:solidFill>
              <a:ea typeface="微软雅黑" pitchFamily="34" charset="-122"/>
            </a:endParaRPr>
          </a:p>
        </p:txBody>
      </p:sp>
      <p:sp>
        <p:nvSpPr>
          <p:cNvPr id="28" name="Rectangle 9"/>
          <p:cNvSpPr>
            <a:spLocks noChangeArrowheads="1"/>
          </p:cNvSpPr>
          <p:nvPr/>
        </p:nvSpPr>
        <p:spPr bwMode="gray">
          <a:xfrm>
            <a:off x="405566" y="1600186"/>
            <a:ext cx="2626040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、国外发展情况</a:t>
            </a:r>
            <a:endParaRPr lang="en-US" altLang="zh-CN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9" name="图片 28" descr="E:\NY\教材\吉林交通职业技术学院-信号基础\项目一—资料\列控\信号系统发展-2.jpg"/>
          <p:cNvPicPr/>
          <p:nvPr/>
        </p:nvPicPr>
        <p:blipFill>
          <a:blip r:embed="rId2" cstate="print"/>
          <a:srcRect l="16433" t="14641" r="36974" b="52123"/>
          <a:stretch>
            <a:fillRect/>
          </a:stretch>
        </p:blipFill>
        <p:spPr bwMode="auto">
          <a:xfrm>
            <a:off x="6834986" y="1671624"/>
            <a:ext cx="4572032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0" grpId="0"/>
      <p:bldP spid="11" grpId="0"/>
      <p:bldP spid="13" grpId="0"/>
      <p:bldP spid="15" grpId="0"/>
      <p:bldP spid="17" grpId="0"/>
      <p:bldP spid="21" grpId="0"/>
      <p:bldP spid="24" grpId="0"/>
      <p:bldP spid="25" grpId="0"/>
      <p:bldP spid="26" grpId="0"/>
      <p:bldP spid="2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SCORM_RATE_SLIDES" val="1"/>
  <p:tag name="ISPRING_ULTRA_SCORM_SLIDE_COUNT" val="1"/>
</p:tagLst>
</file>

<file path=ppt/theme/theme1.xml><?xml version="1.0" encoding="utf-8"?>
<a:theme xmlns:a="http://schemas.openxmlformats.org/drawingml/2006/main" name="Office 主题">
  <a:themeElements>
    <a:clrScheme name="自定义 2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AEEE"/>
      </a:accent1>
      <a:accent2>
        <a:srgbClr val="E83828"/>
      </a:accent2>
      <a:accent3>
        <a:srgbClr val="72CD4F"/>
      </a:accent3>
      <a:accent4>
        <a:srgbClr val="FE9800"/>
      </a:accent4>
      <a:accent5>
        <a:srgbClr val="7F7F7F"/>
      </a:accent5>
      <a:accent6>
        <a:srgbClr val="7F7F7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8438</TotalTime>
  <Words>4611</Words>
  <Application>Microsoft Office PowerPoint</Application>
  <PresentationFormat>自定义</PresentationFormat>
  <Paragraphs>716</Paragraphs>
  <Slides>54</Slides>
  <Notes>5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54</vt:i4>
      </vt:variant>
    </vt:vector>
  </HeadingPairs>
  <TitlesOfParts>
    <vt:vector size="55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幻灯片 42</vt:lpstr>
      <vt:lpstr>幻灯片 43</vt:lpstr>
      <vt:lpstr>幻灯片 44</vt:lpstr>
      <vt:lpstr>幻灯片 45</vt:lpstr>
      <vt:lpstr>幻灯片 46</vt:lpstr>
      <vt:lpstr>幻灯片 47</vt:lpstr>
      <vt:lpstr>幻灯片 48</vt:lpstr>
      <vt:lpstr>幻灯片 49</vt:lpstr>
      <vt:lpstr>幻灯片 50</vt:lpstr>
      <vt:lpstr>幻灯片 51</vt:lpstr>
      <vt:lpstr>幻灯片 52</vt:lpstr>
      <vt:lpstr>幻灯片 53</vt:lpstr>
      <vt:lpstr>幻灯片 54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李培俊</dc:creator>
  <cp:lastModifiedBy>Administrator</cp:lastModifiedBy>
  <cp:revision>760</cp:revision>
  <dcterms:created xsi:type="dcterms:W3CDTF">2015-10-16T03:54:15Z</dcterms:created>
  <dcterms:modified xsi:type="dcterms:W3CDTF">2019-11-24T06:54:42Z</dcterms:modified>
</cp:coreProperties>
</file>